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31"/>
  </p:notesMasterIdLst>
  <p:sldIdLst>
    <p:sldId id="256" r:id="rId2"/>
    <p:sldId id="297" r:id="rId3"/>
    <p:sldId id="260" r:id="rId4"/>
    <p:sldId id="259" r:id="rId5"/>
    <p:sldId id="261" r:id="rId6"/>
    <p:sldId id="262" r:id="rId7"/>
    <p:sldId id="263" r:id="rId8"/>
    <p:sldId id="298" r:id="rId9"/>
    <p:sldId id="299" r:id="rId10"/>
    <p:sldId id="300" r:id="rId11"/>
    <p:sldId id="301" r:id="rId12"/>
    <p:sldId id="303" r:id="rId13"/>
    <p:sldId id="302" r:id="rId14"/>
    <p:sldId id="311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269" r:id="rId23"/>
    <p:sldId id="316" r:id="rId24"/>
    <p:sldId id="264" r:id="rId25"/>
    <p:sldId id="312" r:id="rId26"/>
    <p:sldId id="313" r:id="rId27"/>
    <p:sldId id="314" r:id="rId28"/>
    <p:sldId id="266" r:id="rId29"/>
    <p:sldId id="315" r:id="rId30"/>
  </p:sldIdLst>
  <p:sldSz cx="9144000" cy="5143500" type="screen16x9"/>
  <p:notesSz cx="6858000" cy="9144000"/>
  <p:embeddedFontLst>
    <p:embeddedFont>
      <p:font typeface="Archivo" panose="020B0604020202020204" charset="0"/>
      <p:regular r:id="rId32"/>
      <p:bold r:id="rId33"/>
      <p:italic r:id="rId34"/>
      <p:boldItalic r:id="rId35"/>
    </p:embeddedFont>
    <p:embeddedFont>
      <p:font typeface="Lexend Deca Light" panose="020B0604020202020204" charset="0"/>
      <p:regular r:id="rId36"/>
      <p:bold r:id="rId37"/>
    </p:embeddedFont>
    <p:embeddedFont>
      <p:font typeface="Minion Pro SmBd" panose="02040603060201020203" charset="0"/>
      <p:bold r:id="rId38"/>
      <p:boldItalic r:id="rId39"/>
    </p:embeddedFont>
    <p:embeddedFont>
      <p:font typeface="Montserrat Light" panose="00000400000000000000" pitchFamily="2" charset="0"/>
      <p:regular r:id="rId40"/>
      <p:italic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  <p:embeddedFont>
      <p:font typeface="Roboto Black" panose="02000000000000000000" pitchFamily="2" charset="0"/>
      <p:bold r:id="rId46"/>
      <p:boldItalic r:id="rId47"/>
    </p:embeddedFont>
    <p:embeddedFont>
      <p:font typeface="Roboto Condensed Light" panose="02000000000000000000" pitchFamily="2" charset="0"/>
      <p:regular r:id="rId48"/>
      <p: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5280"/>
    <a:srgbClr val="FBFBFB"/>
    <a:srgbClr val="FFFFFF"/>
    <a:srgbClr val="99C4EB"/>
    <a:srgbClr val="506D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9B941C-C0AB-FDAB-3A5F-8E3849C14CAC}" v="1" dt="2024-01-04T18:06:09.831"/>
    <p1510:client id="{2F2189E2-091F-4F27-8C56-490110684542}" v="1675" dt="2024-01-05T04:21:24.183"/>
    <p1510:client id="{338ABA37-963E-EBAE-18E4-C6D5913A16E6}" v="726" dt="2024-01-05T04:40:25.533"/>
    <p1510:client id="{52CC38E8-AA20-80F7-FDE7-53C1CD7BDDC2}" v="14" dt="2024-01-05T03:05:59.730"/>
    <p1510:client id="{53ADF0E9-D7E8-3B8B-80D0-043689B3CA66}" v="1" dt="2024-01-05T04:01:10.561"/>
    <p1510:client id="{5C7477E8-4B16-4752-B048-DDA3E33F5213}" v="10" dt="2024-01-04T16:45:59.722"/>
    <p1510:client id="{6A800BCD-CFC4-777C-737F-5A7564DFEB38}" v="3" dt="2024-01-04T16:42:53.999"/>
    <p1510:client id="{7A893EFA-43E9-4B14-A677-6AE1A026F7DB}" v="2764" dt="2024-01-05T04:07:13.466"/>
    <p1510:client id="{FA899519-5AF5-DCF8-3969-C953330CFE00}" v="2" dt="2024-01-10T10:00:09.902"/>
  </p1510:revLst>
</p1510:revInfo>
</file>

<file path=ppt/tableStyles.xml><?xml version="1.0" encoding="utf-8"?>
<a:tblStyleLst xmlns:a="http://schemas.openxmlformats.org/drawingml/2006/main" def="{F21AA417-975A-4107-8DCB-02F645F5AF61}">
  <a:tblStyle styleId="{F21AA417-975A-4107-8DCB-02F645F5AF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4429074-352C-4F53-9E4E-577931F0663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4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3067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1390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03294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9965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52953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6998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54220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3002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0344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71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90881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99436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3757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190cccfa9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190cccfa9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79050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1192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1513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8698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1217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742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22400"/>
            <a:ext cx="4528800" cy="249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53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2201103" y="-1160900"/>
            <a:ext cx="7438186" cy="6029843"/>
            <a:chOff x="1359275" y="-1218957"/>
            <a:chExt cx="7438186" cy="6029843"/>
          </a:xfrm>
        </p:grpSpPr>
        <p:sp>
          <p:nvSpPr>
            <p:cNvPr id="12" name="Google Shape;12;p2"/>
            <p:cNvSpPr/>
            <p:nvPr/>
          </p:nvSpPr>
          <p:spPr>
            <a:xfrm>
              <a:off x="5636061" y="-1218957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732461" y="3745886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359275" y="-70015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924300" y="-100500"/>
            <a:ext cx="8368075" cy="4508600"/>
            <a:chOff x="924300" y="-100500"/>
            <a:chExt cx="8368075" cy="4508600"/>
          </a:xfrm>
        </p:grpSpPr>
        <p:sp>
          <p:nvSpPr>
            <p:cNvPr id="16" name="Google Shape;16;p2"/>
            <p:cNvSpPr/>
            <p:nvPr/>
          </p:nvSpPr>
          <p:spPr>
            <a:xfrm>
              <a:off x="8559775" y="3675500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924300" y="-100500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21" name="Google Shape;121;p15"/>
          <p:cNvGrpSpPr/>
          <p:nvPr/>
        </p:nvGrpSpPr>
        <p:grpSpPr>
          <a:xfrm>
            <a:off x="-2099100" y="-1807176"/>
            <a:ext cx="13475500" cy="6820926"/>
            <a:chOff x="-2099100" y="-1807176"/>
            <a:chExt cx="13475500" cy="6820926"/>
          </a:xfrm>
        </p:grpSpPr>
        <p:sp>
          <p:nvSpPr>
            <p:cNvPr id="122" name="Google Shape;122;p15"/>
            <p:cNvSpPr/>
            <p:nvPr/>
          </p:nvSpPr>
          <p:spPr>
            <a:xfrm rot="10800000">
              <a:off x="-2099100" y="2384850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 rot="10800000">
              <a:off x="8747500" y="1257300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 rot="-5400000">
              <a:off x="3511217" y="-1807176"/>
              <a:ext cx="2121600" cy="21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flipH="1">
              <a:off x="8940258" y="3446222"/>
              <a:ext cx="847800" cy="8478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15"/>
          <p:cNvGrpSpPr/>
          <p:nvPr/>
        </p:nvGrpSpPr>
        <p:grpSpPr>
          <a:xfrm>
            <a:off x="-1063193" y="-268785"/>
            <a:ext cx="10260447" cy="5966787"/>
            <a:chOff x="-1063193" y="-268785"/>
            <a:chExt cx="10260447" cy="5966787"/>
          </a:xfrm>
        </p:grpSpPr>
        <p:sp>
          <p:nvSpPr>
            <p:cNvPr id="127" name="Google Shape;127;p15"/>
            <p:cNvSpPr/>
            <p:nvPr/>
          </p:nvSpPr>
          <p:spPr>
            <a:xfrm rot="-5400000">
              <a:off x="-1063193" y="4238502"/>
              <a:ext cx="1459500" cy="14595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 flipH="1">
              <a:off x="5049616" y="-268785"/>
              <a:ext cx="583200" cy="5832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 flipH="1">
              <a:off x="8614053" y="3233165"/>
              <a:ext cx="583200" cy="5832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ubTitle" idx="1"/>
          </p:nvPr>
        </p:nvSpPr>
        <p:spPr>
          <a:xfrm>
            <a:off x="937625" y="2312450"/>
            <a:ext cx="21753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subTitle" idx="2"/>
          </p:nvPr>
        </p:nvSpPr>
        <p:spPr>
          <a:xfrm>
            <a:off x="3484347" y="2312450"/>
            <a:ext cx="21753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ubTitle" idx="3"/>
          </p:nvPr>
        </p:nvSpPr>
        <p:spPr>
          <a:xfrm>
            <a:off x="6031075" y="2312450"/>
            <a:ext cx="21753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subTitle" idx="4"/>
          </p:nvPr>
        </p:nvSpPr>
        <p:spPr>
          <a:xfrm>
            <a:off x="937625" y="1820951"/>
            <a:ext cx="21753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5"/>
          </p:nvPr>
        </p:nvSpPr>
        <p:spPr>
          <a:xfrm>
            <a:off x="3484350" y="1820951"/>
            <a:ext cx="21753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subTitle" idx="6"/>
          </p:nvPr>
        </p:nvSpPr>
        <p:spPr>
          <a:xfrm>
            <a:off x="6031075" y="1820951"/>
            <a:ext cx="21753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8" name="Google Shape;138;p16"/>
          <p:cNvSpPr/>
          <p:nvPr/>
        </p:nvSpPr>
        <p:spPr>
          <a:xfrm rot="10800000">
            <a:off x="8424000" y="3762100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" name="Google Shape;139;p16"/>
          <p:cNvGrpSpPr/>
          <p:nvPr/>
        </p:nvGrpSpPr>
        <p:grpSpPr>
          <a:xfrm>
            <a:off x="-390800" y="445025"/>
            <a:ext cx="10126375" cy="3033900"/>
            <a:chOff x="-390800" y="445025"/>
            <a:chExt cx="10126375" cy="3033900"/>
          </a:xfrm>
        </p:grpSpPr>
        <p:sp>
          <p:nvSpPr>
            <p:cNvPr id="140" name="Google Shape;140;p16"/>
            <p:cNvSpPr/>
            <p:nvPr/>
          </p:nvSpPr>
          <p:spPr>
            <a:xfrm rot="10800000">
              <a:off x="8670575" y="2413925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 rot="10800000">
              <a:off x="-390800" y="445025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subTitle" idx="1"/>
          </p:nvPr>
        </p:nvSpPr>
        <p:spPr>
          <a:xfrm>
            <a:off x="1479738" y="1719826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ubTitle" idx="2"/>
          </p:nvPr>
        </p:nvSpPr>
        <p:spPr>
          <a:xfrm>
            <a:off x="4853263" y="1719826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subTitle" idx="3"/>
          </p:nvPr>
        </p:nvSpPr>
        <p:spPr>
          <a:xfrm>
            <a:off x="1479738" y="334168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subTitle" idx="4"/>
          </p:nvPr>
        </p:nvSpPr>
        <p:spPr>
          <a:xfrm>
            <a:off x="4853263" y="3341680"/>
            <a:ext cx="28110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subTitle" idx="5"/>
          </p:nvPr>
        </p:nvSpPr>
        <p:spPr>
          <a:xfrm>
            <a:off x="1479738" y="1322225"/>
            <a:ext cx="2811000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subTitle" idx="6"/>
          </p:nvPr>
        </p:nvSpPr>
        <p:spPr>
          <a:xfrm>
            <a:off x="1479738" y="2941125"/>
            <a:ext cx="2811000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subTitle" idx="7"/>
          </p:nvPr>
        </p:nvSpPr>
        <p:spPr>
          <a:xfrm>
            <a:off x="4853238" y="1322225"/>
            <a:ext cx="2811000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subTitle" idx="8"/>
          </p:nvPr>
        </p:nvSpPr>
        <p:spPr>
          <a:xfrm>
            <a:off x="4853238" y="2941125"/>
            <a:ext cx="2811000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52" name="Google Shape;152;p17"/>
          <p:cNvGrpSpPr/>
          <p:nvPr/>
        </p:nvGrpSpPr>
        <p:grpSpPr>
          <a:xfrm>
            <a:off x="-351775" y="790300"/>
            <a:ext cx="9990650" cy="3759225"/>
            <a:chOff x="-351775" y="790300"/>
            <a:chExt cx="9990650" cy="3759225"/>
          </a:xfrm>
        </p:grpSpPr>
        <p:sp>
          <p:nvSpPr>
            <p:cNvPr id="153" name="Google Shape;153;p17"/>
            <p:cNvSpPr/>
            <p:nvPr/>
          </p:nvSpPr>
          <p:spPr>
            <a:xfrm rot="10800000" flipH="1">
              <a:off x="8906275" y="790300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 rot="10800000" flipH="1">
              <a:off x="-351775" y="3816925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17"/>
          <p:cNvGrpSpPr/>
          <p:nvPr/>
        </p:nvGrpSpPr>
        <p:grpSpPr>
          <a:xfrm>
            <a:off x="-218075" y="-1398024"/>
            <a:ext cx="10237775" cy="6789099"/>
            <a:chOff x="-218075" y="-1398024"/>
            <a:chExt cx="10237775" cy="6789099"/>
          </a:xfrm>
        </p:grpSpPr>
        <p:sp>
          <p:nvSpPr>
            <p:cNvPr id="156" name="Google Shape;156;p17"/>
            <p:cNvSpPr/>
            <p:nvPr/>
          </p:nvSpPr>
          <p:spPr>
            <a:xfrm rot="10800000" flipH="1">
              <a:off x="7390800" y="-1398024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 rot="10800000" flipH="1">
              <a:off x="-218075" y="4326075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subTitle" idx="1"/>
          </p:nvPr>
        </p:nvSpPr>
        <p:spPr>
          <a:xfrm>
            <a:off x="1149525" y="1686920"/>
            <a:ext cx="1975200" cy="11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subTitle" idx="2"/>
          </p:nvPr>
        </p:nvSpPr>
        <p:spPr>
          <a:xfrm>
            <a:off x="3582070" y="1686920"/>
            <a:ext cx="1975200" cy="11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subTitle" idx="3"/>
          </p:nvPr>
        </p:nvSpPr>
        <p:spPr>
          <a:xfrm>
            <a:off x="1149525" y="3475568"/>
            <a:ext cx="1975200" cy="11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subTitle" idx="4"/>
          </p:nvPr>
        </p:nvSpPr>
        <p:spPr>
          <a:xfrm>
            <a:off x="3582445" y="3475568"/>
            <a:ext cx="1975200" cy="11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subTitle" idx="5"/>
          </p:nvPr>
        </p:nvSpPr>
        <p:spPr>
          <a:xfrm>
            <a:off x="6015364" y="1686920"/>
            <a:ext cx="1975200" cy="11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6"/>
          </p:nvPr>
        </p:nvSpPr>
        <p:spPr>
          <a:xfrm>
            <a:off x="6015364" y="3475568"/>
            <a:ext cx="1975200" cy="11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7"/>
          </p:nvPr>
        </p:nvSpPr>
        <p:spPr>
          <a:xfrm>
            <a:off x="1148025" y="1060275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8"/>
          </p:nvPr>
        </p:nvSpPr>
        <p:spPr>
          <a:xfrm>
            <a:off x="3580570" y="1060284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9"/>
          </p:nvPr>
        </p:nvSpPr>
        <p:spPr>
          <a:xfrm>
            <a:off x="6013864" y="1060284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13"/>
          </p:nvPr>
        </p:nvSpPr>
        <p:spPr>
          <a:xfrm>
            <a:off x="1149525" y="2852700"/>
            <a:ext cx="1975200" cy="6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14"/>
          </p:nvPr>
        </p:nvSpPr>
        <p:spPr>
          <a:xfrm>
            <a:off x="3580570" y="2845800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15"/>
          </p:nvPr>
        </p:nvSpPr>
        <p:spPr>
          <a:xfrm>
            <a:off x="6013864" y="2845800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8614500" y="1599075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8"/>
          <p:cNvGrpSpPr/>
          <p:nvPr/>
        </p:nvGrpSpPr>
        <p:grpSpPr>
          <a:xfrm>
            <a:off x="-1935600" y="-1568625"/>
            <a:ext cx="13255100" cy="7944375"/>
            <a:chOff x="-1935600" y="-1568625"/>
            <a:chExt cx="13255100" cy="7944375"/>
          </a:xfrm>
        </p:grpSpPr>
        <p:sp>
          <p:nvSpPr>
            <p:cNvPr id="174" name="Google Shape;174;p18"/>
            <p:cNvSpPr/>
            <p:nvPr/>
          </p:nvSpPr>
          <p:spPr>
            <a:xfrm>
              <a:off x="8690600" y="3746850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-373200" y="268185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8690600" y="854325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-1935600" y="-1568625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21"/>
          <p:cNvGrpSpPr/>
          <p:nvPr/>
        </p:nvGrpSpPr>
        <p:grpSpPr>
          <a:xfrm flipH="1">
            <a:off x="-351775" y="1365875"/>
            <a:ext cx="9740700" cy="3113575"/>
            <a:chOff x="-584100" y="1365875"/>
            <a:chExt cx="9740700" cy="3113575"/>
          </a:xfrm>
        </p:grpSpPr>
        <p:sp>
          <p:nvSpPr>
            <p:cNvPr id="192" name="Google Shape;192;p21"/>
            <p:cNvSpPr/>
            <p:nvPr/>
          </p:nvSpPr>
          <p:spPr>
            <a:xfrm>
              <a:off x="8424000" y="3746850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-584100" y="1365875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21"/>
          <p:cNvGrpSpPr/>
          <p:nvPr/>
        </p:nvGrpSpPr>
        <p:grpSpPr>
          <a:xfrm>
            <a:off x="-218075" y="-599900"/>
            <a:ext cx="11277750" cy="6038050"/>
            <a:chOff x="-218075" y="-599900"/>
            <a:chExt cx="11277750" cy="6038050"/>
          </a:xfrm>
        </p:grpSpPr>
        <p:sp>
          <p:nvSpPr>
            <p:cNvPr id="195" name="Google Shape;195;p21"/>
            <p:cNvSpPr/>
            <p:nvPr/>
          </p:nvSpPr>
          <p:spPr>
            <a:xfrm>
              <a:off x="8430775" y="-599900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8917675" y="3815175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-218075" y="437315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22"/>
          <p:cNvGrpSpPr/>
          <p:nvPr/>
        </p:nvGrpSpPr>
        <p:grpSpPr>
          <a:xfrm rot="10800000">
            <a:off x="-351775" y="-414050"/>
            <a:ext cx="9148850" cy="3023625"/>
            <a:chOff x="7750" y="3746850"/>
            <a:chExt cx="9148850" cy="3023625"/>
          </a:xfrm>
        </p:grpSpPr>
        <p:sp>
          <p:nvSpPr>
            <p:cNvPr id="200" name="Google Shape;200;p22"/>
            <p:cNvSpPr/>
            <p:nvPr/>
          </p:nvSpPr>
          <p:spPr>
            <a:xfrm>
              <a:off x="8424000" y="3746850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7750" y="6037875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22"/>
          <p:cNvGrpSpPr/>
          <p:nvPr/>
        </p:nvGrpSpPr>
        <p:grpSpPr>
          <a:xfrm>
            <a:off x="-351775" y="-414050"/>
            <a:ext cx="10248525" cy="5852200"/>
            <a:chOff x="-351775" y="-414050"/>
            <a:chExt cx="10248525" cy="5852200"/>
          </a:xfrm>
        </p:grpSpPr>
        <p:sp>
          <p:nvSpPr>
            <p:cNvPr id="203" name="Google Shape;203;p22"/>
            <p:cNvSpPr/>
            <p:nvPr/>
          </p:nvSpPr>
          <p:spPr>
            <a:xfrm>
              <a:off x="8537150" y="-414050"/>
              <a:ext cx="1359600" cy="1359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2"/>
            <p:cNvSpPr/>
            <p:nvPr/>
          </p:nvSpPr>
          <p:spPr>
            <a:xfrm>
              <a:off x="-351775" y="53950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-218075" y="437315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22"/>
          <p:cNvSpPr/>
          <p:nvPr/>
        </p:nvSpPr>
        <p:spPr>
          <a:xfrm>
            <a:off x="8797075" y="2876100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 rot="10800000">
            <a:off x="8605450" y="3562675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47175" y="2755800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6942775" y="1545900"/>
            <a:ext cx="1235700" cy="103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>
            <a:spLocks noGrp="1"/>
          </p:cNvSpPr>
          <p:nvPr>
            <p:ph type="pic" idx="3"/>
          </p:nvPr>
        </p:nvSpPr>
        <p:spPr>
          <a:xfrm>
            <a:off x="553700" y="501675"/>
            <a:ext cx="3198000" cy="3198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" name="Google Shape;22;p3"/>
          <p:cNvSpPr/>
          <p:nvPr/>
        </p:nvSpPr>
        <p:spPr>
          <a:xfrm>
            <a:off x="133025" y="4076700"/>
            <a:ext cx="580200" cy="5802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4651099" y="2199019"/>
            <a:ext cx="2505600" cy="14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1987288" y="2199019"/>
            <a:ext cx="2505600" cy="14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1987288" y="1762954"/>
            <a:ext cx="25056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4651100" y="1762954"/>
            <a:ext cx="25056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8" name="Google Shape;38;p5"/>
          <p:cNvGrpSpPr/>
          <p:nvPr/>
        </p:nvGrpSpPr>
        <p:grpSpPr>
          <a:xfrm>
            <a:off x="-351775" y="1876975"/>
            <a:ext cx="9508375" cy="2602475"/>
            <a:chOff x="-351775" y="1876975"/>
            <a:chExt cx="9508375" cy="2602475"/>
          </a:xfrm>
        </p:grpSpPr>
        <p:sp>
          <p:nvSpPr>
            <p:cNvPr id="39" name="Google Shape;39;p5"/>
            <p:cNvSpPr/>
            <p:nvPr/>
          </p:nvSpPr>
          <p:spPr>
            <a:xfrm>
              <a:off x="8424000" y="3746850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-351775" y="1876975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41;p5"/>
          <p:cNvGrpSpPr/>
          <p:nvPr/>
        </p:nvGrpSpPr>
        <p:grpSpPr>
          <a:xfrm>
            <a:off x="-351775" y="539500"/>
            <a:ext cx="9171425" cy="6693400"/>
            <a:chOff x="-351775" y="539500"/>
            <a:chExt cx="9171425" cy="6693400"/>
          </a:xfrm>
        </p:grpSpPr>
        <p:sp>
          <p:nvSpPr>
            <p:cNvPr id="42" name="Google Shape;42;p5"/>
            <p:cNvSpPr/>
            <p:nvPr/>
          </p:nvSpPr>
          <p:spPr>
            <a:xfrm>
              <a:off x="6190750" y="4604000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-351775" y="53950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-218075" y="437315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713225" y="740425"/>
            <a:ext cx="3112200" cy="10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ubTitle" idx="1"/>
          </p:nvPr>
        </p:nvSpPr>
        <p:spPr>
          <a:xfrm>
            <a:off x="713225" y="1773271"/>
            <a:ext cx="3112200" cy="26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>
            <a:spLocks noGrp="1"/>
          </p:cNvSpPr>
          <p:nvPr>
            <p:ph type="pic" idx="2"/>
          </p:nvPr>
        </p:nvSpPr>
        <p:spPr>
          <a:xfrm>
            <a:off x="5321875" y="875550"/>
            <a:ext cx="3108900" cy="31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8" name="Google Shape;58;p7"/>
          <p:cNvSpPr/>
          <p:nvPr/>
        </p:nvSpPr>
        <p:spPr>
          <a:xfrm>
            <a:off x="-557200" y="2039250"/>
            <a:ext cx="1065000" cy="10650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8"/>
          <p:cNvGrpSpPr/>
          <p:nvPr/>
        </p:nvGrpSpPr>
        <p:grpSpPr>
          <a:xfrm rot="10800000">
            <a:off x="-2036000" y="-244500"/>
            <a:ext cx="11755850" cy="5618850"/>
            <a:chOff x="-915025" y="539500"/>
            <a:chExt cx="11755850" cy="5618850"/>
          </a:xfrm>
        </p:grpSpPr>
        <p:sp>
          <p:nvSpPr>
            <p:cNvPr id="61" name="Google Shape;61;p8"/>
            <p:cNvSpPr/>
            <p:nvPr/>
          </p:nvSpPr>
          <p:spPr>
            <a:xfrm>
              <a:off x="8211925" y="1850550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-351775" y="53950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-915025" y="509335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 rot="10800000">
            <a:off x="-351775" y="1434400"/>
            <a:ext cx="9508375" cy="2602475"/>
            <a:chOff x="-351775" y="1876975"/>
            <a:chExt cx="9508375" cy="2602475"/>
          </a:xfrm>
        </p:grpSpPr>
        <p:sp>
          <p:nvSpPr>
            <p:cNvPr id="66" name="Google Shape;66;p8"/>
            <p:cNvSpPr/>
            <p:nvPr/>
          </p:nvSpPr>
          <p:spPr>
            <a:xfrm>
              <a:off x="8424000" y="3746850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-351775" y="1876975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9"/>
          <p:cNvGrpSpPr/>
          <p:nvPr/>
        </p:nvGrpSpPr>
        <p:grpSpPr>
          <a:xfrm flipH="1">
            <a:off x="-502050" y="770925"/>
            <a:ext cx="4322625" cy="4730725"/>
            <a:chOff x="4984250" y="770925"/>
            <a:chExt cx="4322625" cy="4730725"/>
          </a:xfrm>
        </p:grpSpPr>
        <p:sp>
          <p:nvSpPr>
            <p:cNvPr id="72" name="Google Shape;72;p9"/>
            <p:cNvSpPr/>
            <p:nvPr/>
          </p:nvSpPr>
          <p:spPr>
            <a:xfrm>
              <a:off x="4984250" y="4769050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9"/>
            <p:cNvSpPr/>
            <p:nvPr/>
          </p:nvSpPr>
          <p:spPr>
            <a:xfrm>
              <a:off x="8574275" y="770925"/>
              <a:ext cx="732600" cy="732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9"/>
          <p:cNvGrpSpPr/>
          <p:nvPr/>
        </p:nvGrpSpPr>
        <p:grpSpPr>
          <a:xfrm flipH="1">
            <a:off x="-643525" y="7000"/>
            <a:ext cx="9666425" cy="7365275"/>
            <a:chOff x="-218075" y="7000"/>
            <a:chExt cx="9666425" cy="7365275"/>
          </a:xfrm>
        </p:grpSpPr>
        <p:sp>
          <p:nvSpPr>
            <p:cNvPr id="75" name="Google Shape;75;p9"/>
            <p:cNvSpPr/>
            <p:nvPr/>
          </p:nvSpPr>
          <p:spPr>
            <a:xfrm>
              <a:off x="3087963" y="4743375"/>
              <a:ext cx="2628900" cy="2628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8383350" y="700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-218075" y="4373150"/>
              <a:ext cx="1065000" cy="10650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/>
          <p:nvPr/>
        </p:nvSpPr>
        <p:spPr>
          <a:xfrm flipH="1">
            <a:off x="-1321550" y="-1069425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/>
          <p:nvPr/>
        </p:nvSpPr>
        <p:spPr>
          <a:xfrm rot="-5400000" flipH="1">
            <a:off x="8430782" y="-484714"/>
            <a:ext cx="1459500" cy="14595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>
            <a:off x="1106650" y="1402050"/>
            <a:ext cx="6576000" cy="1234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subTitle" idx="1"/>
          </p:nvPr>
        </p:nvSpPr>
        <p:spPr>
          <a:xfrm>
            <a:off x="1106650" y="263625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1" r:id="rId10"/>
    <p:sldLayoutId id="2147483662" r:id="rId11"/>
    <p:sldLayoutId id="2147483663" r:id="rId12"/>
    <p:sldLayoutId id="2147483664" r:id="rId13"/>
    <p:sldLayoutId id="2147483667" r:id="rId14"/>
    <p:sldLayoutId id="2147483668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figma.com/file/RlI6yItARuf9WIqaUqDFVk/Untitled?type=whiteboard&amp;node-id=0%3A1&amp;t=r1fo7GBdO1wI9Sib-1" TargetMode="Externa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/>
          <p:nvPr/>
        </p:nvSpPr>
        <p:spPr>
          <a:xfrm>
            <a:off x="0" y="3126696"/>
            <a:ext cx="2694300" cy="2694300"/>
          </a:xfrm>
          <a:prstGeom prst="ellipse">
            <a:avLst/>
          </a:prstGeom>
          <a:solidFill>
            <a:schemeClr val="dk2">
              <a:alpha val="24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A cell phone with text on it&#10;&#10;Description automatically generated">
            <a:extLst>
              <a:ext uri="{FF2B5EF4-FFF2-40B4-BE49-F238E27FC236}">
                <a16:creationId xmlns:a16="http://schemas.microsoft.com/office/drawing/2014/main" id="{9A13B14D-E7D0-3023-85EA-F671AA10E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081" y="-3740140"/>
            <a:ext cx="1730424" cy="3630410"/>
          </a:xfrm>
          <a:prstGeom prst="rect">
            <a:avLst/>
          </a:prstGeom>
        </p:spPr>
      </p:pic>
      <p:sp>
        <p:nvSpPr>
          <p:cNvPr id="219" name="Google Shape;219;p26"/>
          <p:cNvSpPr txBox="1">
            <a:spLocks noGrp="1"/>
          </p:cNvSpPr>
          <p:nvPr>
            <p:ph type="ctrTitle"/>
          </p:nvPr>
        </p:nvSpPr>
        <p:spPr>
          <a:xfrm>
            <a:off x="3151503" y="1807066"/>
            <a:ext cx="3093754" cy="13196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1400" b="0" spc="1080">
                <a:latin typeface="Minion Pro SmBd" panose="02040603060201020203" pitchFamily="18" charset="0"/>
                <a:cs typeface="Miriam" panose="020F0502020204030204" pitchFamily="34" charset="-79"/>
              </a:rPr>
              <a:t>INTRODUCING</a:t>
            </a:r>
            <a:br>
              <a:rPr lang="en" sz="1800" spc="1080">
                <a:latin typeface="Montserrat Light" pitchFamily="2" charset="0"/>
              </a:rPr>
            </a:br>
            <a:br>
              <a:rPr lang="en" sz="500"/>
            </a:br>
            <a:r>
              <a:rPr lang="en" sz="6000" b="0">
                <a:solidFill>
                  <a:srgbClr val="1F528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Sidebar</a:t>
            </a:r>
            <a:endParaRPr lang="en-US" b="0">
              <a:solidFill>
                <a:srgbClr val="1F5280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20" name="Google Shape;220;p26"/>
          <p:cNvSpPr txBox="1">
            <a:spLocks noGrp="1"/>
          </p:cNvSpPr>
          <p:nvPr>
            <p:ph type="subTitle" idx="1"/>
          </p:nvPr>
        </p:nvSpPr>
        <p:spPr>
          <a:xfrm>
            <a:off x="2982100" y="3079384"/>
            <a:ext cx="5570782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400" spc="160">
                <a:ea typeface="Roboto Condensed Light" panose="02000000000000000000" pitchFamily="2" charset="0"/>
              </a:rPr>
              <a:t>Your side support for education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9F3277-2E91-D0AA-9219-506FD45C1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9278" y="5241482"/>
            <a:ext cx="1967702" cy="4128217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06438" y="774467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451504" y="3873208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2335654" y="406886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09;p35">
            <a:extLst>
              <a:ext uri="{FF2B5EF4-FFF2-40B4-BE49-F238E27FC236}">
                <a16:creationId xmlns:a16="http://schemas.microsoft.com/office/drawing/2014/main" id="{5870361A-8FE7-E04A-A33A-133562E8A799}"/>
              </a:ext>
            </a:extLst>
          </p:cNvPr>
          <p:cNvSpPr/>
          <p:nvPr/>
        </p:nvSpPr>
        <p:spPr>
          <a:xfrm flipH="1">
            <a:off x="4377157" y="-148043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863;p32">
            <a:extLst>
              <a:ext uri="{FF2B5EF4-FFF2-40B4-BE49-F238E27FC236}">
                <a16:creationId xmlns:a16="http://schemas.microsoft.com/office/drawing/2014/main" id="{6BB12840-5A47-448A-22EE-E657FA3FDE62}"/>
              </a:ext>
            </a:extLst>
          </p:cNvPr>
          <p:cNvSpPr/>
          <p:nvPr/>
        </p:nvSpPr>
        <p:spPr>
          <a:xfrm rot="10800000">
            <a:off x="4451853" y="4332175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4010857" y="-395006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8208354" y="-791356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In folder view, users can perform actions like sharing or deleting each transcribed text item by holding on the text.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Folder View Interaction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21A0BEC-3A0E-F193-8FE8-76C1E0964245}"/>
                </a:ext>
              </a:extLst>
            </p:cNvPr>
            <p:cNvSpPr/>
            <p:nvPr/>
          </p:nvSpPr>
          <p:spPr>
            <a:xfrm rot="5400000" flipH="1" flipV="1">
              <a:off x="1060306" y="1637456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7375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611500" y="4390213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2524049" y="3920035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2780621" y="4176607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-164246" y="4023913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77;p33">
            <a:extLst>
              <a:ext uri="{FF2B5EF4-FFF2-40B4-BE49-F238E27FC236}">
                <a16:creationId xmlns:a16="http://schemas.microsoft.com/office/drawing/2014/main" id="{2DE62B31-5906-1D07-6404-C0417FEC011E}"/>
              </a:ext>
            </a:extLst>
          </p:cNvPr>
          <p:cNvSpPr/>
          <p:nvPr/>
        </p:nvSpPr>
        <p:spPr>
          <a:xfrm rot="10800000" flipH="1">
            <a:off x="-28209" y="33088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-28209" y="34993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Users can create and customize learning paths, providing a sequential organization for educational purposes.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Learn Path Feature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21A0BEC-3A0E-F193-8FE8-76C1E0964245}"/>
                </a:ext>
              </a:extLst>
            </p:cNvPr>
            <p:cNvSpPr/>
            <p:nvPr/>
          </p:nvSpPr>
          <p:spPr>
            <a:xfrm rot="5400000" flipH="1" flipV="1">
              <a:off x="1060306" y="1637456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1676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24759" y="3633475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6089218" y="3962869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7499382" y="4390213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-164246" y="4023913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77;p33">
            <a:extLst>
              <a:ext uri="{FF2B5EF4-FFF2-40B4-BE49-F238E27FC236}">
                <a16:creationId xmlns:a16="http://schemas.microsoft.com/office/drawing/2014/main" id="{2DE62B31-5906-1D07-6404-C0417FEC011E}"/>
              </a:ext>
            </a:extLst>
          </p:cNvPr>
          <p:cNvSpPr/>
          <p:nvPr/>
        </p:nvSpPr>
        <p:spPr>
          <a:xfrm rot="10800000" flipH="1">
            <a:off x="-28209" y="33088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909;p35">
            <a:extLst>
              <a:ext uri="{FF2B5EF4-FFF2-40B4-BE49-F238E27FC236}">
                <a16:creationId xmlns:a16="http://schemas.microsoft.com/office/drawing/2014/main" id="{6769C098-4DC6-1E54-C72F-781124ABFE8E}"/>
              </a:ext>
            </a:extLst>
          </p:cNvPr>
          <p:cNvSpPr/>
          <p:nvPr/>
        </p:nvSpPr>
        <p:spPr>
          <a:xfrm flipH="1">
            <a:off x="202054" y="-162104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-28209" y="34993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Transcribed text can be saved and exported as PDF or Word files, offering versatility in sharing and storage.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Export Options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21A0BEC-3A0E-F193-8FE8-76C1E0964245}"/>
                </a:ext>
              </a:extLst>
            </p:cNvPr>
            <p:cNvSpPr/>
            <p:nvPr/>
          </p:nvSpPr>
          <p:spPr>
            <a:xfrm rot="5400000" flipH="1" flipV="1">
              <a:off x="1060306" y="1637456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74601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3"/>
          <p:cNvSpPr/>
          <p:nvPr/>
        </p:nvSpPr>
        <p:spPr>
          <a:xfrm rot="10800000" flipH="1">
            <a:off x="6535516" y="3920034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09;p35">
            <a:extLst>
              <a:ext uri="{FF2B5EF4-FFF2-40B4-BE49-F238E27FC236}">
                <a16:creationId xmlns:a16="http://schemas.microsoft.com/office/drawing/2014/main" id="{5870361A-8FE7-E04A-A33A-133562E8A799}"/>
              </a:ext>
            </a:extLst>
          </p:cNvPr>
          <p:cNvSpPr/>
          <p:nvPr/>
        </p:nvSpPr>
        <p:spPr>
          <a:xfrm rot="3119530" flipH="1">
            <a:off x="6286066" y="-1979112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138569" y="305025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6BB12840-5A47-448A-22EE-E657FA3FDE62}"/>
              </a:ext>
            </a:extLst>
          </p:cNvPr>
          <p:cNvSpPr/>
          <p:nvPr/>
        </p:nvSpPr>
        <p:spPr>
          <a:xfrm rot="19319530">
            <a:off x="8705133" y="4777199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6200000">
            <a:off x="-1384659" y="4527288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Users can sort transcribed text files based on preferences, including date, alphabetical order, or custom criteria.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Sorting Options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21A0BEC-3A0E-F193-8FE8-76C1E0964245}"/>
                </a:ext>
              </a:extLst>
            </p:cNvPr>
            <p:cNvSpPr/>
            <p:nvPr/>
          </p:nvSpPr>
          <p:spPr>
            <a:xfrm rot="5400000" flipH="1" flipV="1">
              <a:off x="1060306" y="1637456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7679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are the Requirements of </a:t>
            </a:r>
            <a:br>
              <a:rPr lang="en-US" sz="1600"/>
            </a:br>
            <a:br>
              <a:rPr lang="en-US" sz="1600"/>
            </a:br>
            <a:r>
              <a:rPr kumimoji="0" lang="en" sz="6000" b="0" i="0" u="none" strike="noStrike" kern="0" cap="none" spc="0" normalizeH="0" baseline="0" noProof="0">
                <a:ln>
                  <a:noFill/>
                </a:ln>
                <a:solidFill>
                  <a:srgbClr val="1F5280"/>
                </a:solidFill>
                <a:effectLst/>
                <a:uLnTx/>
                <a:uFillTx/>
                <a:latin typeface="Roboto Black" panose="02000000000000000000" pitchFamily="2" charset="0"/>
                <a:ea typeface="Roboto Black" panose="02000000000000000000" pitchFamily="2" charset="0"/>
                <a:sym typeface="Montserrat"/>
              </a:rPr>
              <a:t>Sidebar</a:t>
            </a:r>
            <a:endParaRPr lang="en-US"/>
          </a:p>
        </p:txBody>
      </p:sp>
      <p:sp>
        <p:nvSpPr>
          <p:cNvPr id="856" name="Google Shape;856;p32"/>
          <p:cNvSpPr txBox="1">
            <a:spLocks noGrp="1"/>
          </p:cNvSpPr>
          <p:nvPr>
            <p:ph type="subTitle" idx="4"/>
          </p:nvPr>
        </p:nvSpPr>
        <p:spPr>
          <a:xfrm>
            <a:off x="2022889" y="3471625"/>
            <a:ext cx="21753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Functional Requirements</a:t>
            </a:r>
          </a:p>
        </p:txBody>
      </p:sp>
      <p:sp>
        <p:nvSpPr>
          <p:cNvPr id="862" name="Google Shape;862;p32"/>
          <p:cNvSpPr/>
          <p:nvPr/>
        </p:nvSpPr>
        <p:spPr>
          <a:xfrm rot="10800000">
            <a:off x="-1172750" y="3985225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2"/>
          <p:cNvSpPr/>
          <p:nvPr/>
        </p:nvSpPr>
        <p:spPr>
          <a:xfrm rot="10800000">
            <a:off x="843525" y="4326900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11747B9-EE26-C90C-8022-7D55FF91A428}"/>
              </a:ext>
            </a:extLst>
          </p:cNvPr>
          <p:cNvCxnSpPr>
            <a:cxnSpLocks/>
          </p:cNvCxnSpPr>
          <p:nvPr/>
        </p:nvCxnSpPr>
        <p:spPr>
          <a:xfrm>
            <a:off x="1442604" y="2571750"/>
            <a:ext cx="0" cy="163449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1707CC7-77AB-04E9-FB21-88F6A531ED87}"/>
              </a:ext>
            </a:extLst>
          </p:cNvPr>
          <p:cNvCxnSpPr>
            <a:cxnSpLocks/>
          </p:cNvCxnSpPr>
          <p:nvPr/>
        </p:nvCxnSpPr>
        <p:spPr>
          <a:xfrm>
            <a:off x="4277129" y="2571750"/>
            <a:ext cx="0" cy="163449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7CBED9-07B8-E9FA-4FEC-DAF9C458BFD6}"/>
              </a:ext>
            </a:extLst>
          </p:cNvPr>
          <p:cNvCxnSpPr>
            <a:cxnSpLocks/>
          </p:cNvCxnSpPr>
          <p:nvPr/>
        </p:nvCxnSpPr>
        <p:spPr>
          <a:xfrm>
            <a:off x="1222471" y="3990738"/>
            <a:ext cx="334952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F528EC-D2F7-BC74-BDF0-1D187BB5B613}"/>
              </a:ext>
            </a:extLst>
          </p:cNvPr>
          <p:cNvCxnSpPr>
            <a:cxnSpLocks/>
          </p:cNvCxnSpPr>
          <p:nvPr/>
        </p:nvCxnSpPr>
        <p:spPr>
          <a:xfrm>
            <a:off x="1222471" y="2806449"/>
            <a:ext cx="334952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Google Shape;856;p32">
            <a:extLst>
              <a:ext uri="{FF2B5EF4-FFF2-40B4-BE49-F238E27FC236}">
                <a16:creationId xmlns:a16="http://schemas.microsoft.com/office/drawing/2014/main" id="{9A1746B0-F9A9-D4DC-C9DA-4DE7B697A7A0}"/>
              </a:ext>
            </a:extLst>
          </p:cNvPr>
          <p:cNvSpPr txBox="1">
            <a:spLocks/>
          </p:cNvSpPr>
          <p:nvPr/>
        </p:nvSpPr>
        <p:spPr>
          <a:xfrm>
            <a:off x="5643236" y="3471625"/>
            <a:ext cx="21753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marR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i="0">
                <a:solidFill>
                  <a:srgbClr val="162535"/>
                </a:solidFill>
                <a:effectLst/>
                <a:latin typeface="Lexend Deca Light" panose="020B0604020202020204" charset="0"/>
                <a:ea typeface="Lexend Deca Light" panose="020B0604020202020204" charset="0"/>
                <a:cs typeface="Lexend Deca Light" panose="020B0604020202020204" charset="0"/>
              </a:rPr>
              <a:t>Non-Functional Requirements</a:t>
            </a:r>
            <a:endParaRPr lang="en-US" sz="2000">
              <a:effectLst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296A2F1-509D-11C6-AFB1-7824D187E43A}"/>
              </a:ext>
            </a:extLst>
          </p:cNvPr>
          <p:cNvCxnSpPr/>
          <p:nvPr/>
        </p:nvCxnSpPr>
        <p:spPr>
          <a:xfrm>
            <a:off x="5062951" y="2571750"/>
            <a:ext cx="0" cy="163449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21F6A1D-4DFB-FC5E-B0E3-3CAEF85407C2}"/>
              </a:ext>
            </a:extLst>
          </p:cNvPr>
          <p:cNvCxnSpPr>
            <a:cxnSpLocks/>
          </p:cNvCxnSpPr>
          <p:nvPr/>
        </p:nvCxnSpPr>
        <p:spPr>
          <a:xfrm>
            <a:off x="7897476" y="2571750"/>
            <a:ext cx="0" cy="163449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407D5D1-693C-0007-80E5-FDEAE343F23A}"/>
              </a:ext>
            </a:extLst>
          </p:cNvPr>
          <p:cNvCxnSpPr>
            <a:cxnSpLocks/>
          </p:cNvCxnSpPr>
          <p:nvPr/>
        </p:nvCxnSpPr>
        <p:spPr>
          <a:xfrm>
            <a:off x="4842818" y="3990738"/>
            <a:ext cx="334952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320322D-7E49-4454-BC36-7F5B650CC2B5}"/>
              </a:ext>
            </a:extLst>
          </p:cNvPr>
          <p:cNvCxnSpPr>
            <a:cxnSpLocks/>
          </p:cNvCxnSpPr>
          <p:nvPr/>
        </p:nvCxnSpPr>
        <p:spPr>
          <a:xfrm>
            <a:off x="4842818" y="2806449"/>
            <a:ext cx="334952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401;p33">
            <a:extLst>
              <a:ext uri="{FF2B5EF4-FFF2-40B4-BE49-F238E27FC236}">
                <a16:creationId xmlns:a16="http://schemas.microsoft.com/office/drawing/2014/main" id="{37988F97-1698-7E7D-E74E-1394CFD40B15}"/>
              </a:ext>
            </a:extLst>
          </p:cNvPr>
          <p:cNvSpPr txBox="1">
            <a:spLocks/>
          </p:cNvSpPr>
          <p:nvPr/>
        </p:nvSpPr>
        <p:spPr>
          <a:xfrm>
            <a:off x="1565326" y="2875395"/>
            <a:ext cx="6631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l"/>
            <a:r>
              <a:rPr lang="en" sz="3200"/>
              <a:t>07</a:t>
            </a:r>
            <a:r>
              <a:rPr lang="en" sz="2000"/>
              <a:t> </a:t>
            </a:r>
            <a:endParaRPr lang="en" sz="2800" b="0"/>
          </a:p>
        </p:txBody>
      </p:sp>
      <p:sp>
        <p:nvSpPr>
          <p:cNvPr id="39" name="Google Shape;401;p33">
            <a:extLst>
              <a:ext uri="{FF2B5EF4-FFF2-40B4-BE49-F238E27FC236}">
                <a16:creationId xmlns:a16="http://schemas.microsoft.com/office/drawing/2014/main" id="{5CDF4D2C-7837-B0E0-4B1B-4D73D021359D}"/>
              </a:ext>
            </a:extLst>
          </p:cNvPr>
          <p:cNvSpPr txBox="1">
            <a:spLocks/>
          </p:cNvSpPr>
          <p:nvPr/>
        </p:nvSpPr>
        <p:spPr>
          <a:xfrm>
            <a:off x="5160919" y="2875395"/>
            <a:ext cx="6631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l"/>
            <a:r>
              <a:rPr lang="en" sz="3200"/>
              <a:t>07</a:t>
            </a:r>
            <a:r>
              <a:rPr lang="en" sz="2000"/>
              <a:t> </a:t>
            </a:r>
            <a:endParaRPr lang="en" sz="2800" b="0"/>
          </a:p>
        </p:txBody>
      </p:sp>
    </p:spTree>
    <p:extLst>
      <p:ext uri="{BB962C8B-B14F-4D97-AF65-F5344CB8AC3E}">
        <p14:creationId xmlns:p14="http://schemas.microsoft.com/office/powerpoint/2010/main" val="2097779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06438" y="774467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451504" y="3873208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2335654" y="406886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09;p35">
            <a:extLst>
              <a:ext uri="{FF2B5EF4-FFF2-40B4-BE49-F238E27FC236}">
                <a16:creationId xmlns:a16="http://schemas.microsoft.com/office/drawing/2014/main" id="{5870361A-8FE7-E04A-A33A-133562E8A799}"/>
              </a:ext>
            </a:extLst>
          </p:cNvPr>
          <p:cNvSpPr/>
          <p:nvPr/>
        </p:nvSpPr>
        <p:spPr>
          <a:xfrm flipH="1">
            <a:off x="4377157" y="-148043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863;p32">
            <a:extLst>
              <a:ext uri="{FF2B5EF4-FFF2-40B4-BE49-F238E27FC236}">
                <a16:creationId xmlns:a16="http://schemas.microsoft.com/office/drawing/2014/main" id="{6BB12840-5A47-448A-22EE-E657FA3FDE62}"/>
              </a:ext>
            </a:extLst>
          </p:cNvPr>
          <p:cNvSpPr/>
          <p:nvPr/>
        </p:nvSpPr>
        <p:spPr>
          <a:xfrm rot="10800000">
            <a:off x="4451853" y="4332175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4010857" y="-395006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8208354" y="-791356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Non-Functional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The app must provide a seamless and responsive experience with minimal latency during transcription and interactions.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Performance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2747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24759" y="3633475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6089218" y="3962869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7499382" y="4390213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-164246" y="4023913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77;p33">
            <a:extLst>
              <a:ext uri="{FF2B5EF4-FFF2-40B4-BE49-F238E27FC236}">
                <a16:creationId xmlns:a16="http://schemas.microsoft.com/office/drawing/2014/main" id="{2DE62B31-5906-1D07-6404-C0417FEC011E}"/>
              </a:ext>
            </a:extLst>
          </p:cNvPr>
          <p:cNvSpPr/>
          <p:nvPr/>
        </p:nvSpPr>
        <p:spPr>
          <a:xfrm rot="10800000" flipH="1">
            <a:off x="-28209" y="33088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909;p35">
            <a:extLst>
              <a:ext uri="{FF2B5EF4-FFF2-40B4-BE49-F238E27FC236}">
                <a16:creationId xmlns:a16="http://schemas.microsoft.com/office/drawing/2014/main" id="{6769C098-4DC6-1E54-C72F-781124ABFE8E}"/>
              </a:ext>
            </a:extLst>
          </p:cNvPr>
          <p:cNvSpPr/>
          <p:nvPr/>
        </p:nvSpPr>
        <p:spPr>
          <a:xfrm flipH="1">
            <a:off x="202054" y="-162104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-28209" y="34993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Non-Functional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Ensure the confidentiality and integrity of transcribed text, implementing robust security measures to protect user data.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Security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1240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3"/>
          <p:cNvSpPr/>
          <p:nvPr/>
        </p:nvSpPr>
        <p:spPr>
          <a:xfrm rot="10800000" flipH="1">
            <a:off x="-238654" y="-385509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09;p35">
            <a:extLst>
              <a:ext uri="{FF2B5EF4-FFF2-40B4-BE49-F238E27FC236}">
                <a16:creationId xmlns:a16="http://schemas.microsoft.com/office/drawing/2014/main" id="{5870361A-8FE7-E04A-A33A-133562E8A799}"/>
              </a:ext>
            </a:extLst>
          </p:cNvPr>
          <p:cNvSpPr/>
          <p:nvPr/>
        </p:nvSpPr>
        <p:spPr>
          <a:xfrm flipH="1">
            <a:off x="6465448" y="3660140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06438" y="774467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6BB12840-5A47-448A-22EE-E657FA3FDE62}"/>
              </a:ext>
            </a:extLst>
          </p:cNvPr>
          <p:cNvSpPr/>
          <p:nvPr/>
        </p:nvSpPr>
        <p:spPr>
          <a:xfrm rot="16200000">
            <a:off x="6075835" y="4733449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6200000">
            <a:off x="6808435" y="-995160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Non-Functional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The app should be compatible with a range of mobile devices and operating systems for widespread accessibility.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Compatibility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801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06438" y="774467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451504" y="3873208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2335654" y="406886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09;p35">
            <a:extLst>
              <a:ext uri="{FF2B5EF4-FFF2-40B4-BE49-F238E27FC236}">
                <a16:creationId xmlns:a16="http://schemas.microsoft.com/office/drawing/2014/main" id="{5870361A-8FE7-E04A-A33A-133562E8A799}"/>
              </a:ext>
            </a:extLst>
          </p:cNvPr>
          <p:cNvSpPr/>
          <p:nvPr/>
        </p:nvSpPr>
        <p:spPr>
          <a:xfrm flipH="1">
            <a:off x="4377157" y="-148043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863;p32">
            <a:extLst>
              <a:ext uri="{FF2B5EF4-FFF2-40B4-BE49-F238E27FC236}">
                <a16:creationId xmlns:a16="http://schemas.microsoft.com/office/drawing/2014/main" id="{6BB12840-5A47-448A-22EE-E657FA3FDE62}"/>
              </a:ext>
            </a:extLst>
          </p:cNvPr>
          <p:cNvSpPr/>
          <p:nvPr/>
        </p:nvSpPr>
        <p:spPr>
          <a:xfrm rot="10800000">
            <a:off x="4451853" y="4332175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4010857" y="-395006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8208354" y="-791356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Non-Functional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The user interface must be intuitive, ensuring ease of use and accessibility for a diverse user base.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Usability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3455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611500" y="4390213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2524049" y="3920035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2780621" y="4176607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-164246" y="4023913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77;p33">
            <a:extLst>
              <a:ext uri="{FF2B5EF4-FFF2-40B4-BE49-F238E27FC236}">
                <a16:creationId xmlns:a16="http://schemas.microsoft.com/office/drawing/2014/main" id="{2DE62B31-5906-1D07-6404-C0417FEC011E}"/>
              </a:ext>
            </a:extLst>
          </p:cNvPr>
          <p:cNvSpPr/>
          <p:nvPr/>
        </p:nvSpPr>
        <p:spPr>
          <a:xfrm rot="10800000" flipH="1">
            <a:off x="-28209" y="33088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-28209" y="34993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Non-Functional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The app should consistently deliver accurate transcriptions and maintain functionality even under varying network conditions.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Reliability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33342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/>
          <p:nvPr/>
        </p:nvSpPr>
        <p:spPr>
          <a:xfrm>
            <a:off x="5549475" y="313700"/>
            <a:ext cx="2694300" cy="26943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A cell phone with text on it&#10;&#10;Description automatically generated">
            <a:extLst>
              <a:ext uri="{FF2B5EF4-FFF2-40B4-BE49-F238E27FC236}">
                <a16:creationId xmlns:a16="http://schemas.microsoft.com/office/drawing/2014/main" id="{9A13B14D-E7D0-3023-85EA-F671AA10E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081" y="313700"/>
            <a:ext cx="1730424" cy="3630410"/>
          </a:xfrm>
          <a:prstGeom prst="rect">
            <a:avLst/>
          </a:prstGeom>
        </p:spPr>
      </p:pic>
      <p:sp>
        <p:nvSpPr>
          <p:cNvPr id="219" name="Google Shape;219;p26"/>
          <p:cNvSpPr txBox="1">
            <a:spLocks noGrp="1"/>
          </p:cNvSpPr>
          <p:nvPr>
            <p:ph type="ctrTitle"/>
          </p:nvPr>
        </p:nvSpPr>
        <p:spPr>
          <a:xfrm>
            <a:off x="684084" y="1807066"/>
            <a:ext cx="3093754" cy="13196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1400" b="0" spc="1080">
                <a:latin typeface="Minion Pro SmBd" panose="02040603060201020203" pitchFamily="18" charset="0"/>
                <a:cs typeface="Miriam" panose="020F0502020204030204" pitchFamily="34" charset="-79"/>
              </a:rPr>
              <a:t>INTRODUCING</a:t>
            </a:r>
            <a:br>
              <a:rPr lang="en" sz="1800" spc="1080">
                <a:latin typeface="Montserrat Light" pitchFamily="2" charset="0"/>
              </a:rPr>
            </a:br>
            <a:br>
              <a:rPr lang="en" sz="500"/>
            </a:br>
            <a:r>
              <a:rPr lang="en" sz="6000" b="0">
                <a:solidFill>
                  <a:srgbClr val="1F528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Sidebar</a:t>
            </a:r>
            <a:endParaRPr lang="en-US" b="0">
              <a:solidFill>
                <a:srgbClr val="1F5280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20" name="Google Shape;220;p26"/>
          <p:cNvSpPr txBox="1">
            <a:spLocks noGrp="1"/>
          </p:cNvSpPr>
          <p:nvPr>
            <p:ph type="subTitle" idx="1"/>
          </p:nvPr>
        </p:nvSpPr>
        <p:spPr>
          <a:xfrm>
            <a:off x="624283" y="3071555"/>
            <a:ext cx="3143865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400" spc="160">
                <a:latin typeface="Roboto Condensed Light"/>
                <a:ea typeface="Roboto Condensed Light"/>
              </a:rPr>
              <a:t>Your side support for education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9F3277-2E91-D0AA-9219-506FD45C1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9278" y="645545"/>
            <a:ext cx="1967702" cy="4128217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4" name="Google Shape;639;p30">
            <a:extLst>
              <a:ext uri="{FF2B5EF4-FFF2-40B4-BE49-F238E27FC236}">
                <a16:creationId xmlns:a16="http://schemas.microsoft.com/office/drawing/2014/main" id="{5C7675ED-3171-4656-E1AD-E4E56CB04672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rcRect/>
          <a:stretch/>
        </p:blipFill>
        <p:spPr>
          <a:xfrm flipH="1">
            <a:off x="-2754028" y="702363"/>
            <a:ext cx="2521789" cy="3198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26893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24759" y="3633475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6089218" y="3962869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7499382" y="4390213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-164246" y="4023913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77;p33">
            <a:extLst>
              <a:ext uri="{FF2B5EF4-FFF2-40B4-BE49-F238E27FC236}">
                <a16:creationId xmlns:a16="http://schemas.microsoft.com/office/drawing/2014/main" id="{2DE62B31-5906-1D07-6404-C0417FEC011E}"/>
              </a:ext>
            </a:extLst>
          </p:cNvPr>
          <p:cNvSpPr/>
          <p:nvPr/>
        </p:nvSpPr>
        <p:spPr>
          <a:xfrm rot="10800000" flipH="1">
            <a:off x="-28209" y="33088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909;p35">
            <a:extLst>
              <a:ext uri="{FF2B5EF4-FFF2-40B4-BE49-F238E27FC236}">
                <a16:creationId xmlns:a16="http://schemas.microsoft.com/office/drawing/2014/main" id="{6769C098-4DC6-1E54-C72F-781124ABFE8E}"/>
              </a:ext>
            </a:extLst>
          </p:cNvPr>
          <p:cNvSpPr/>
          <p:nvPr/>
        </p:nvSpPr>
        <p:spPr>
          <a:xfrm flipH="1">
            <a:off x="202054" y="-162104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-28209" y="34993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Non-Functional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The system must be scalable to accommodate potential increases in user base and data volume without compromising performance.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Scalability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105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3"/>
          <p:cNvSpPr/>
          <p:nvPr/>
        </p:nvSpPr>
        <p:spPr>
          <a:xfrm rot="10800000" flipH="1">
            <a:off x="6535516" y="3920034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09;p35">
            <a:extLst>
              <a:ext uri="{FF2B5EF4-FFF2-40B4-BE49-F238E27FC236}">
                <a16:creationId xmlns:a16="http://schemas.microsoft.com/office/drawing/2014/main" id="{5870361A-8FE7-E04A-A33A-133562E8A799}"/>
              </a:ext>
            </a:extLst>
          </p:cNvPr>
          <p:cNvSpPr/>
          <p:nvPr/>
        </p:nvSpPr>
        <p:spPr>
          <a:xfrm rot="3119530" flipH="1">
            <a:off x="6286066" y="-1979112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138569" y="305025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6BB12840-5A47-448A-22EE-E657FA3FDE62}"/>
              </a:ext>
            </a:extLst>
          </p:cNvPr>
          <p:cNvSpPr/>
          <p:nvPr/>
        </p:nvSpPr>
        <p:spPr>
          <a:xfrm rot="19319530">
            <a:off x="8705133" y="4777199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6200000">
            <a:off x="-1384659" y="4527288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Non-Functional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Comprehensive documentation should be provided for users and developers, aiding in setup, usage, and troubleshooting.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Documentation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FF99F84-05AC-7B80-9E0D-6F285E31B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659" y="5270882"/>
            <a:ext cx="1276905" cy="2678933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3276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Features of  </a:t>
            </a:r>
            <a:r>
              <a:rPr kumimoji="0" lang="en" sz="3200" b="0" i="0" u="none" strike="noStrike" kern="0" cap="none" spc="0" normalizeH="0" baseline="0" noProof="0">
                <a:ln>
                  <a:noFill/>
                </a:ln>
                <a:solidFill>
                  <a:srgbClr val="1F5280"/>
                </a:solidFill>
                <a:effectLst/>
                <a:uLnTx/>
                <a:uFillTx/>
                <a:latin typeface="Roboto Black" panose="02000000000000000000" pitchFamily="2" charset="0"/>
                <a:ea typeface="Roboto Black" panose="02000000000000000000" pitchFamily="2" charset="0"/>
                <a:sym typeface="Montserrat"/>
              </a:rPr>
              <a:t>“ Sidebar ”</a:t>
            </a:r>
            <a:endParaRPr sz="3200"/>
          </a:p>
        </p:txBody>
      </p:sp>
      <p:sp>
        <p:nvSpPr>
          <p:cNvPr id="1339" name="Google Shape;1339;p39"/>
          <p:cNvSpPr txBox="1"/>
          <p:nvPr/>
        </p:nvSpPr>
        <p:spPr>
          <a:xfrm>
            <a:off x="582084" y="1816697"/>
            <a:ext cx="2752681" cy="42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Instantly converts spoken words into text, providing real-time transcription.</a:t>
            </a:r>
          </a:p>
        </p:txBody>
      </p:sp>
      <p:sp>
        <p:nvSpPr>
          <p:cNvPr id="1327" name="Google Shape;1327;p39"/>
          <p:cNvSpPr txBox="1"/>
          <p:nvPr/>
        </p:nvSpPr>
        <p:spPr>
          <a:xfrm>
            <a:off x="582084" y="1490469"/>
            <a:ext cx="2752681" cy="34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Real-time Voice Transcription</a:t>
            </a:r>
            <a:endParaRPr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28" name="Google Shape;1328;p39"/>
          <p:cNvSpPr txBox="1"/>
          <p:nvPr/>
        </p:nvSpPr>
        <p:spPr>
          <a:xfrm>
            <a:off x="-96096" y="2415527"/>
            <a:ext cx="3430861" cy="34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/>
            <a:r>
              <a:rPr lang="en-US" b="1">
                <a:solidFill>
                  <a:schemeClr val="dk1"/>
                </a:solidFill>
                <a:latin typeface="Archivo"/>
                <a:cs typeface="Archivo"/>
                <a:sym typeface="Archivo"/>
              </a:rPr>
              <a:t>Interactive Text Options</a:t>
            </a:r>
            <a:endParaRPr b="1">
              <a:solidFill>
                <a:schemeClr val="dk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1329" name="Google Shape;1329;p39"/>
          <p:cNvSpPr txBox="1"/>
          <p:nvPr/>
        </p:nvSpPr>
        <p:spPr>
          <a:xfrm>
            <a:off x="924984" y="3341151"/>
            <a:ext cx="2409781" cy="34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Archivo"/>
                <a:cs typeface="Archivo"/>
                <a:sym typeface="Archivo"/>
              </a:rPr>
              <a:t>Transcripts Summaries</a:t>
            </a:r>
            <a:endParaRPr b="1">
              <a:solidFill>
                <a:schemeClr val="dk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1330" name="Google Shape;1330;p39"/>
          <p:cNvSpPr txBox="1"/>
          <p:nvPr/>
        </p:nvSpPr>
        <p:spPr>
          <a:xfrm>
            <a:off x="6236674" y="1490469"/>
            <a:ext cx="2651209" cy="34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Archivo"/>
                <a:cs typeface="Archivo"/>
                <a:sym typeface="Archivo"/>
              </a:rPr>
              <a:t>Learn Path Feature</a:t>
            </a:r>
            <a:endParaRPr b="1">
              <a:solidFill>
                <a:schemeClr val="dk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1331" name="Google Shape;1331;p39"/>
          <p:cNvSpPr txBox="1"/>
          <p:nvPr/>
        </p:nvSpPr>
        <p:spPr>
          <a:xfrm>
            <a:off x="6236674" y="2415527"/>
            <a:ext cx="2376889" cy="34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Archivo"/>
                <a:cs typeface="Archivo"/>
                <a:sym typeface="Archivo"/>
              </a:rPr>
              <a:t>Folder Organization</a:t>
            </a:r>
            <a:endParaRPr b="1">
              <a:solidFill>
                <a:schemeClr val="dk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1332" name="Google Shape;1332;p39"/>
          <p:cNvSpPr txBox="1"/>
          <p:nvPr/>
        </p:nvSpPr>
        <p:spPr>
          <a:xfrm>
            <a:off x="6236674" y="3341151"/>
            <a:ext cx="2437849" cy="34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>
                <a:solidFill>
                  <a:schemeClr val="dk1"/>
                </a:solidFill>
                <a:latin typeface="Archivo"/>
                <a:cs typeface="Archivo"/>
                <a:sym typeface="Archivo"/>
              </a:rPr>
              <a:t>Export to PDF / Word</a:t>
            </a:r>
            <a:endParaRPr b="1">
              <a:solidFill>
                <a:schemeClr val="dk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1340" name="Google Shape;1340;p39"/>
          <p:cNvSpPr txBox="1"/>
          <p:nvPr/>
        </p:nvSpPr>
        <p:spPr>
          <a:xfrm>
            <a:off x="515176" y="2732362"/>
            <a:ext cx="2819568" cy="42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Touch and hold on specific text to get additional explanations from LLMs</a:t>
            </a:r>
            <a:endParaRPr lang="en-US" sz="1000">
              <a:solidFill>
                <a:schemeClr val="dk1"/>
              </a:solidFill>
              <a:latin typeface="Archivo"/>
              <a:ea typeface="Archivo"/>
              <a:cs typeface="Archivo"/>
            </a:endParaRPr>
          </a:p>
        </p:txBody>
      </p:sp>
      <p:sp>
        <p:nvSpPr>
          <p:cNvPr id="1341" name="Google Shape;1341;p39"/>
          <p:cNvSpPr txBox="1"/>
          <p:nvPr/>
        </p:nvSpPr>
        <p:spPr>
          <a:xfrm>
            <a:off x="515176" y="3662728"/>
            <a:ext cx="2819588" cy="42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Create and attach custom summaries generated by LLMs for enhanced context.</a:t>
            </a:r>
            <a:endParaRPr lang="en-US" sz="1000">
              <a:solidFill>
                <a:schemeClr val="dk1"/>
              </a:solidFill>
              <a:latin typeface="Archivo"/>
              <a:ea typeface="Archivo"/>
              <a:cs typeface="Archivo"/>
            </a:endParaRPr>
          </a:p>
        </p:txBody>
      </p:sp>
      <p:sp>
        <p:nvSpPr>
          <p:cNvPr id="1342" name="Google Shape;1342;p39"/>
          <p:cNvSpPr txBox="1"/>
          <p:nvPr/>
        </p:nvSpPr>
        <p:spPr>
          <a:xfrm>
            <a:off x="6236675" y="1816697"/>
            <a:ext cx="2376888" cy="42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Generate full learning paths for educational content you select.</a:t>
            </a:r>
          </a:p>
        </p:txBody>
      </p:sp>
      <p:sp>
        <p:nvSpPr>
          <p:cNvPr id="1343" name="Google Shape;1343;p39"/>
          <p:cNvSpPr txBox="1"/>
          <p:nvPr/>
        </p:nvSpPr>
        <p:spPr>
          <a:xfrm>
            <a:off x="6236675" y="2732362"/>
            <a:ext cx="2437848" cy="42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Create, and manage folders to organize transcribed text efficiently.</a:t>
            </a:r>
            <a:endParaRPr sz="1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44" name="Google Shape;1344;p39"/>
          <p:cNvSpPr txBox="1"/>
          <p:nvPr/>
        </p:nvSpPr>
        <p:spPr>
          <a:xfrm>
            <a:off x="6236675" y="3662728"/>
            <a:ext cx="2376888" cy="42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Save and export transcribed text as PDF or Word files for versatile sharing and storage.</a:t>
            </a:r>
            <a:endParaRPr sz="1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1480" name="Google Shape;1480;p39"/>
          <p:cNvCxnSpPr>
            <a:cxnSpLocks/>
            <a:stCxn id="1327" idx="3"/>
          </p:cNvCxnSpPr>
          <p:nvPr/>
        </p:nvCxnSpPr>
        <p:spPr>
          <a:xfrm>
            <a:off x="3334765" y="1660711"/>
            <a:ext cx="700608" cy="379261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1" name="Google Shape;1481;p39"/>
          <p:cNvCxnSpPr>
            <a:cxnSpLocks/>
          </p:cNvCxnSpPr>
          <p:nvPr/>
        </p:nvCxnSpPr>
        <p:spPr>
          <a:xfrm flipV="1">
            <a:off x="3329548" y="2459531"/>
            <a:ext cx="754151" cy="352945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2" name="Google Shape;1482;p39"/>
          <p:cNvCxnSpPr>
            <a:cxnSpLocks/>
          </p:cNvCxnSpPr>
          <p:nvPr/>
        </p:nvCxnSpPr>
        <p:spPr>
          <a:xfrm flipV="1">
            <a:off x="3273692" y="2950019"/>
            <a:ext cx="761681" cy="731615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3" name="Google Shape;1483;p39"/>
          <p:cNvCxnSpPr>
            <a:cxnSpLocks/>
          </p:cNvCxnSpPr>
          <p:nvPr/>
        </p:nvCxnSpPr>
        <p:spPr>
          <a:xfrm rot="10800000" flipV="1">
            <a:off x="5530852" y="1816693"/>
            <a:ext cx="700606" cy="269193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4" name="Google Shape;1484;p39"/>
          <p:cNvCxnSpPr>
            <a:cxnSpLocks/>
          </p:cNvCxnSpPr>
          <p:nvPr/>
        </p:nvCxnSpPr>
        <p:spPr>
          <a:xfrm rot="10800000">
            <a:off x="5570114" y="2628396"/>
            <a:ext cx="666562" cy="127619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5" name="Google Shape;1485;p39"/>
          <p:cNvCxnSpPr>
            <a:cxnSpLocks/>
          </p:cNvCxnSpPr>
          <p:nvPr/>
        </p:nvCxnSpPr>
        <p:spPr>
          <a:xfrm>
            <a:off x="5570114" y="3157539"/>
            <a:ext cx="666560" cy="524095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6EE85C9-0BAC-64B9-E493-B89736FCE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659" y="1337511"/>
            <a:ext cx="1276905" cy="2678933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7" name="Google Shape;1332;p39">
            <a:extLst>
              <a:ext uri="{FF2B5EF4-FFF2-40B4-BE49-F238E27FC236}">
                <a16:creationId xmlns:a16="http://schemas.microsoft.com/office/drawing/2014/main" id="{CE1C86B6-CA50-0FA2-BBFC-C8F6DF6FBB05}"/>
              </a:ext>
            </a:extLst>
          </p:cNvPr>
          <p:cNvSpPr txBox="1"/>
          <p:nvPr/>
        </p:nvSpPr>
        <p:spPr>
          <a:xfrm>
            <a:off x="3064905" y="4297134"/>
            <a:ext cx="3435074" cy="282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Archivo"/>
                <a:cs typeface="Archivo"/>
                <a:sym typeface="Archivo"/>
              </a:rPr>
              <a:t>Artificial Intelligence Integrated</a:t>
            </a:r>
            <a:endParaRPr b="1">
              <a:solidFill>
                <a:schemeClr val="dk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8" name="Google Shape;1344;p39">
            <a:extLst>
              <a:ext uri="{FF2B5EF4-FFF2-40B4-BE49-F238E27FC236}">
                <a16:creationId xmlns:a16="http://schemas.microsoft.com/office/drawing/2014/main" id="{B454A687-64E0-A0A8-CE8A-EFA12B939D0D}"/>
              </a:ext>
            </a:extLst>
          </p:cNvPr>
          <p:cNvSpPr txBox="1"/>
          <p:nvPr/>
        </p:nvSpPr>
        <p:spPr>
          <a:xfrm>
            <a:off x="3262174" y="4494012"/>
            <a:ext cx="3040536" cy="42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Integrated GPT models to perform special tasks like summarization and explanation.</a:t>
            </a:r>
          </a:p>
        </p:txBody>
      </p:sp>
      <p:cxnSp>
        <p:nvCxnSpPr>
          <p:cNvPr id="13" name="Google Shape;1485;p39">
            <a:extLst>
              <a:ext uri="{FF2B5EF4-FFF2-40B4-BE49-F238E27FC236}">
                <a16:creationId xmlns:a16="http://schemas.microsoft.com/office/drawing/2014/main" id="{77AAE61B-66C2-4D9D-7582-B585AAB38500}"/>
              </a:ext>
            </a:extLst>
          </p:cNvPr>
          <p:cNvCxnSpPr>
            <a:cxnSpLocks/>
          </p:cNvCxnSpPr>
          <p:nvPr/>
        </p:nvCxnSpPr>
        <p:spPr>
          <a:xfrm rot="5400000">
            <a:off x="4738763" y="4174521"/>
            <a:ext cx="159181" cy="3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09635-FB40-B166-A18E-0C51CC39F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951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Target Audience Profiling</a:t>
            </a:r>
            <a:endParaRPr/>
          </a:p>
        </p:txBody>
      </p:sp>
      <p:sp>
        <p:nvSpPr>
          <p:cNvPr id="883" name="Google Shape;883;p34"/>
          <p:cNvSpPr txBox="1">
            <a:spLocks noGrp="1"/>
          </p:cNvSpPr>
          <p:nvPr>
            <p:ph type="subTitle" idx="1"/>
          </p:nvPr>
        </p:nvSpPr>
        <p:spPr>
          <a:xfrm>
            <a:off x="1191982" y="1881015"/>
            <a:ext cx="6760036" cy="2755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/>
              <a:t>Demographics :</a:t>
            </a:r>
          </a:p>
          <a:p>
            <a:pPr algn="l"/>
            <a:endParaRPr lang="en-US"/>
          </a:p>
          <a:p>
            <a:pPr algn="l" defTabSz="1114425">
              <a:lnSpc>
                <a:spcPct val="150000"/>
              </a:lnSpc>
            </a:pPr>
            <a:r>
              <a:rPr lang="en-US"/>
              <a:t>Age			:    </a:t>
            </a:r>
            <a:r>
              <a:rPr lang="en-US" i="1"/>
              <a:t>Children aged 18  – 30</a:t>
            </a:r>
          </a:p>
          <a:p>
            <a:pPr algn="l" defTabSz="1114425">
              <a:lnSpc>
                <a:spcPct val="150000"/>
              </a:lnSpc>
            </a:pPr>
            <a:r>
              <a:rPr lang="en-US"/>
              <a:t>Gender		:    </a:t>
            </a:r>
            <a:r>
              <a:rPr lang="en-US" i="1"/>
              <a:t>Any </a:t>
            </a:r>
          </a:p>
          <a:p>
            <a:pPr algn="l" defTabSz="1116013">
              <a:lnSpc>
                <a:spcPct val="150000"/>
              </a:lnSpc>
              <a:tabLst>
                <a:tab pos="2232025" algn="l"/>
              </a:tabLst>
            </a:pPr>
            <a:r>
              <a:rPr lang="en-US"/>
              <a:t>Social Backgrounds	:    </a:t>
            </a:r>
            <a:r>
              <a:rPr lang="en-US" i="1"/>
              <a:t>Diverse social backgrounds, but  has a background of 	     using English language for their education</a:t>
            </a:r>
          </a:p>
          <a:p>
            <a:pPr algn="l">
              <a:lnSpc>
                <a:spcPct val="150000"/>
              </a:lnSpc>
              <a:tabLst>
                <a:tab pos="2230438" algn="l"/>
              </a:tabLst>
            </a:pPr>
            <a:r>
              <a:rPr lang="en-US"/>
              <a:t>Region	:    </a:t>
            </a:r>
            <a:r>
              <a:rPr lang="en-US" i="1"/>
              <a:t>Worldwide</a:t>
            </a:r>
          </a:p>
          <a:p>
            <a:pPr algn="l">
              <a:lnSpc>
                <a:spcPct val="150000"/>
              </a:lnSpc>
              <a:tabLst>
                <a:tab pos="2230438" algn="l"/>
              </a:tabLst>
            </a:pPr>
            <a:r>
              <a:rPr lang="en-US"/>
              <a:t>Education	:    </a:t>
            </a:r>
            <a:r>
              <a:rPr lang="en-US" i="1"/>
              <a:t>Tertiary Education</a:t>
            </a:r>
          </a:p>
          <a:p>
            <a:pPr algn="l">
              <a:lnSpc>
                <a:spcPct val="150000"/>
              </a:lnSpc>
              <a:tabLst>
                <a:tab pos="2230438" algn="l"/>
              </a:tabLst>
            </a:pPr>
            <a:r>
              <a:rPr lang="en-US"/>
              <a:t>Job		:    </a:t>
            </a:r>
            <a:r>
              <a:rPr lang="en-US" i="1"/>
              <a:t>Student</a:t>
            </a:r>
          </a:p>
        </p:txBody>
      </p:sp>
      <p:sp>
        <p:nvSpPr>
          <p:cNvPr id="887" name="Google Shape;887;p34"/>
          <p:cNvSpPr txBox="1">
            <a:spLocks noGrp="1"/>
          </p:cNvSpPr>
          <p:nvPr>
            <p:ph type="subTitle" idx="7"/>
          </p:nvPr>
        </p:nvSpPr>
        <p:spPr>
          <a:xfrm>
            <a:off x="1148024" y="1330985"/>
            <a:ext cx="5077516" cy="3823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l"/>
            <a:r>
              <a:rPr lang="en-US"/>
              <a:t>Undergraduate Students</a:t>
            </a:r>
          </a:p>
        </p:txBody>
      </p:sp>
      <p:sp>
        <p:nvSpPr>
          <p:cNvPr id="895" name="Google Shape;895;p34"/>
          <p:cNvSpPr/>
          <p:nvPr/>
        </p:nvSpPr>
        <p:spPr>
          <a:xfrm>
            <a:off x="-207000" y="2226375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90DEA87-D714-72DC-72DD-C7D0E5EE8EE1}"/>
              </a:ext>
            </a:extLst>
          </p:cNvPr>
          <p:cNvSpPr/>
          <p:nvPr/>
        </p:nvSpPr>
        <p:spPr>
          <a:xfrm>
            <a:off x="2265019" y="1005445"/>
            <a:ext cx="4551680" cy="3576320"/>
          </a:xfrm>
          <a:prstGeom prst="roundRect">
            <a:avLst>
              <a:gd name="adj" fmla="val 3852"/>
            </a:avLst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 sz="1100"/>
          </a:p>
        </p:txBody>
      </p:sp>
      <p:sp>
        <p:nvSpPr>
          <p:cNvPr id="762" name="Google Shape;762;p31"/>
          <p:cNvSpPr/>
          <p:nvPr/>
        </p:nvSpPr>
        <p:spPr>
          <a:xfrm>
            <a:off x="7745000" y="1224600"/>
            <a:ext cx="2694300" cy="26943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1"/>
          <p:cNvSpPr txBox="1">
            <a:spLocks noGrp="1"/>
          </p:cNvSpPr>
          <p:nvPr>
            <p:ph type="title"/>
          </p:nvPr>
        </p:nvSpPr>
        <p:spPr>
          <a:xfrm>
            <a:off x="720000" y="27279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Flow Diagram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227C58-CE6B-B24C-AB4F-BC6590E246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9548274" y="843706"/>
            <a:ext cx="1647331" cy="345608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 descr="A diagram of a computer&#10;&#10;Description automatically generated">
            <a:extLst>
              <a:ext uri="{FF2B5EF4-FFF2-40B4-BE49-F238E27FC236}">
                <a16:creationId xmlns:a16="http://schemas.microsoft.com/office/drawing/2014/main" id="{1207FBB0-4B69-588D-2E09-2115DED095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66" t="3830" r="2927" b="4123"/>
          <a:stretch/>
        </p:blipFill>
        <p:spPr>
          <a:xfrm>
            <a:off x="2468567" y="1201237"/>
            <a:ext cx="4149726" cy="3178175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7B7201-3095-E3BA-8E18-6F27A112BBAD}"/>
              </a:ext>
            </a:extLst>
          </p:cNvPr>
          <p:cNvSpPr txBox="1"/>
          <p:nvPr/>
        </p:nvSpPr>
        <p:spPr>
          <a:xfrm>
            <a:off x="3676699" y="4778297"/>
            <a:ext cx="17892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>
                <a:solidFill>
                  <a:srgbClr val="1F5280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 to view on Figma </a:t>
            </a:r>
            <a:endParaRPr lang="en-US" sz="1000" i="1">
              <a:solidFill>
                <a:srgbClr val="1F5280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882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31"/>
          <p:cNvSpPr/>
          <p:nvPr/>
        </p:nvSpPr>
        <p:spPr>
          <a:xfrm>
            <a:off x="7745000" y="1224600"/>
            <a:ext cx="2694300" cy="26943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90DEA87-D714-72DC-72DD-C7D0E5EE8EE1}"/>
              </a:ext>
            </a:extLst>
          </p:cNvPr>
          <p:cNvSpPr/>
          <p:nvPr/>
        </p:nvSpPr>
        <p:spPr>
          <a:xfrm>
            <a:off x="392853" y="1224600"/>
            <a:ext cx="8337974" cy="3255657"/>
          </a:xfrm>
          <a:prstGeom prst="roundRect">
            <a:avLst>
              <a:gd name="adj" fmla="val 7097"/>
            </a:avLst>
          </a:prstGeom>
          <a:solidFill>
            <a:srgbClr val="FFFFFF"/>
          </a:solidFill>
          <a:ln>
            <a:noFill/>
          </a:ln>
          <a:effectLst>
            <a:outerShdw blurRad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64" name="Google Shape;764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 Design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227C58-CE6B-B24C-AB4F-BC6590E246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3738174" y="5299592"/>
            <a:ext cx="1647331" cy="345608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E570E8A-A319-1B18-BC9B-C060C63F3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27" y="1259705"/>
            <a:ext cx="8344747" cy="32205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56126D07-71BA-67A0-C391-1F541EFDB7DA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8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31"/>
          <p:cNvSpPr/>
          <p:nvPr/>
        </p:nvSpPr>
        <p:spPr>
          <a:xfrm>
            <a:off x="7745000" y="1224600"/>
            <a:ext cx="2694300" cy="26943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UI Design</a:t>
            </a:r>
            <a:endParaRPr/>
          </a:p>
        </p:txBody>
      </p:sp>
      <p:pic>
        <p:nvPicPr>
          <p:cNvPr id="2" name="Picture 1" descr="A cell phone with text on it&#10;&#10;Description automatically generated">
            <a:extLst>
              <a:ext uri="{FF2B5EF4-FFF2-40B4-BE49-F238E27FC236}">
                <a16:creationId xmlns:a16="http://schemas.microsoft.com/office/drawing/2014/main" id="{BAD560E3-D5DF-A76A-703D-FA752812A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72840" y="2928562"/>
            <a:ext cx="944083" cy="19806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227C58-CE6B-B24C-AB4F-BC6590E246F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9081" y="1348946"/>
            <a:ext cx="1505837" cy="315923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  <a:reflection blurRad="63500" stA="13000" endPos="55000" dist="1143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3318B2-41A4-FA74-8216-92EFD1DB75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484470" y="1348946"/>
            <a:ext cx="1368204" cy="3040454"/>
          </a:xfrm>
          <a:prstGeom prst="rect">
            <a:avLst/>
          </a:prstGeom>
        </p:spPr>
      </p:pic>
      <p:pic>
        <p:nvPicPr>
          <p:cNvPr id="8" name="Picture 7" descr="A screenshot of a phone&#10;&#10;Description automatically generated">
            <a:extLst>
              <a:ext uri="{FF2B5EF4-FFF2-40B4-BE49-F238E27FC236}">
                <a16:creationId xmlns:a16="http://schemas.microsoft.com/office/drawing/2014/main" id="{3073998E-F68C-2605-5993-5A6682E1C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1325" y="1348946"/>
            <a:ext cx="1368204" cy="3040454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0084081F-0A16-591A-29E2-56680707FE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569" y="1348946"/>
            <a:ext cx="1368204" cy="30404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5B22700-10D3-CFD2-F59E-C31CD137BDA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012226" y="1348946"/>
            <a:ext cx="1368204" cy="304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93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36"/>
          <p:cNvSpPr/>
          <p:nvPr/>
        </p:nvSpPr>
        <p:spPr>
          <a:xfrm flipH="1">
            <a:off x="7099341" y="3829050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1295;p36"/>
          <p:cNvSpPr/>
          <p:nvPr/>
        </p:nvSpPr>
        <p:spPr>
          <a:xfrm rot="-5400000" flipH="1">
            <a:off x="6571955" y="-1358749"/>
            <a:ext cx="2121600" cy="21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296;p36"/>
          <p:cNvSpPr/>
          <p:nvPr/>
        </p:nvSpPr>
        <p:spPr>
          <a:xfrm rot="10800000">
            <a:off x="210252" y="4118481"/>
            <a:ext cx="1097100" cy="10971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oogle Shape;639;p30">
            <a:extLst>
              <a:ext uri="{FF2B5EF4-FFF2-40B4-BE49-F238E27FC236}">
                <a16:creationId xmlns:a16="http://schemas.microsoft.com/office/drawing/2014/main" id="{F1DC8C46-5FDD-1468-049F-4265E3EEC5B7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rcRect l="16018" r="16018"/>
          <a:stretch/>
        </p:blipFill>
        <p:spPr>
          <a:xfrm flipH="1">
            <a:off x="-1654629" y="3458181"/>
            <a:ext cx="1417906" cy="2086276"/>
          </a:xfrm>
          <a:prstGeom prst="ellipse">
            <a:avLst/>
          </a:prstGeom>
        </p:spPr>
      </p:pic>
      <p:sp>
        <p:nvSpPr>
          <p:cNvPr id="22" name="Google Shape;764;p31">
            <a:extLst>
              <a:ext uri="{FF2B5EF4-FFF2-40B4-BE49-F238E27FC236}">
                <a16:creationId xmlns:a16="http://schemas.microsoft.com/office/drawing/2014/main" id="{8C331565-FE94-F627-7189-4E06166949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67385" y="1609183"/>
            <a:ext cx="2609044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Team Members</a:t>
            </a:r>
            <a:endParaRPr sz="2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CD9F40E-2C79-664E-5E3F-A0CA2D82B48C}"/>
              </a:ext>
            </a:extLst>
          </p:cNvPr>
          <p:cNvGrpSpPr/>
          <p:nvPr/>
        </p:nvGrpSpPr>
        <p:grpSpPr>
          <a:xfrm>
            <a:off x="1097357" y="2378225"/>
            <a:ext cx="6949160" cy="879309"/>
            <a:chOff x="327690" y="1984545"/>
            <a:chExt cx="8604642" cy="1088784"/>
          </a:xfrm>
        </p:grpSpPr>
        <p:sp>
          <p:nvSpPr>
            <p:cNvPr id="8" name="Google Shape;4777;p54">
              <a:extLst>
                <a:ext uri="{FF2B5EF4-FFF2-40B4-BE49-F238E27FC236}">
                  <a16:creationId xmlns:a16="http://schemas.microsoft.com/office/drawing/2014/main" id="{24D9E5DE-3DB7-AC62-BE83-E6A9429B5F88}"/>
                </a:ext>
              </a:extLst>
            </p:cNvPr>
            <p:cNvSpPr/>
            <p:nvPr/>
          </p:nvSpPr>
          <p:spPr>
            <a:xfrm>
              <a:off x="327690" y="1998559"/>
              <a:ext cx="1074768" cy="107477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bg1"/>
                  </a:solidFill>
                </a:rPr>
                <a:t>01</a:t>
              </a:r>
              <a:endParaRPr sz="2000" b="1">
                <a:solidFill>
                  <a:schemeClr val="bg1"/>
                </a:solidFill>
              </a:endParaRPr>
            </a:p>
          </p:txBody>
        </p:sp>
        <p:sp>
          <p:nvSpPr>
            <p:cNvPr id="9" name="Google Shape;4778;p54">
              <a:extLst>
                <a:ext uri="{FF2B5EF4-FFF2-40B4-BE49-F238E27FC236}">
                  <a16:creationId xmlns:a16="http://schemas.microsoft.com/office/drawing/2014/main" id="{C7140240-B8C9-C8AE-079F-4C04D279F3BD}"/>
                </a:ext>
              </a:extLst>
            </p:cNvPr>
            <p:cNvSpPr/>
            <p:nvPr/>
          </p:nvSpPr>
          <p:spPr>
            <a:xfrm>
              <a:off x="2837648" y="1998559"/>
              <a:ext cx="1074768" cy="107477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bg1"/>
                  </a:solidFill>
                </a:rPr>
                <a:t>02</a:t>
              </a:r>
              <a:endParaRPr sz="2000" b="1">
                <a:solidFill>
                  <a:schemeClr val="bg1"/>
                </a:solidFill>
              </a:endParaRPr>
            </a:p>
          </p:txBody>
        </p:sp>
        <p:sp>
          <p:nvSpPr>
            <p:cNvPr id="10" name="Google Shape;4779;p54">
              <a:extLst>
                <a:ext uri="{FF2B5EF4-FFF2-40B4-BE49-F238E27FC236}">
                  <a16:creationId xmlns:a16="http://schemas.microsoft.com/office/drawing/2014/main" id="{3DB1B73F-7D71-7FDA-57B9-F850012E48B9}"/>
                </a:ext>
              </a:extLst>
            </p:cNvPr>
            <p:cNvSpPr/>
            <p:nvPr/>
          </p:nvSpPr>
          <p:spPr>
            <a:xfrm>
              <a:off x="7857564" y="1984545"/>
              <a:ext cx="1074768" cy="107477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bg1"/>
                  </a:solidFill>
                </a:rPr>
                <a:t>04</a:t>
              </a:r>
              <a:endParaRPr sz="2000" b="1">
                <a:solidFill>
                  <a:schemeClr val="bg1"/>
                </a:solidFill>
              </a:endParaRPr>
            </a:p>
          </p:txBody>
        </p:sp>
        <p:cxnSp>
          <p:nvCxnSpPr>
            <p:cNvPr id="11" name="Google Shape;4780;p54">
              <a:extLst>
                <a:ext uri="{FF2B5EF4-FFF2-40B4-BE49-F238E27FC236}">
                  <a16:creationId xmlns:a16="http://schemas.microsoft.com/office/drawing/2014/main" id="{6FAD3E28-91DE-55E4-61E7-C1B27F5777FB}"/>
                </a:ext>
              </a:extLst>
            </p:cNvPr>
            <p:cNvCxnSpPr>
              <a:cxnSpLocks/>
              <a:stCxn id="8" idx="6"/>
              <a:endCxn id="9" idx="2"/>
            </p:cNvCxnSpPr>
            <p:nvPr/>
          </p:nvCxnSpPr>
          <p:spPr>
            <a:xfrm>
              <a:off x="1402458" y="2535944"/>
              <a:ext cx="1435267" cy="1121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4783;p54">
              <a:extLst>
                <a:ext uri="{FF2B5EF4-FFF2-40B4-BE49-F238E27FC236}">
                  <a16:creationId xmlns:a16="http://schemas.microsoft.com/office/drawing/2014/main" id="{48E1DA28-C69D-19AC-DFDC-078D936F822A}"/>
                </a:ext>
              </a:extLst>
            </p:cNvPr>
            <p:cNvCxnSpPr>
              <a:cxnSpLocks/>
              <a:stCxn id="15" idx="6"/>
              <a:endCxn id="10" idx="2"/>
            </p:cNvCxnSpPr>
            <p:nvPr/>
          </p:nvCxnSpPr>
          <p:spPr>
            <a:xfrm>
              <a:off x="6422374" y="2521930"/>
              <a:ext cx="1435267" cy="1121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" name="Google Shape;4782;p54">
              <a:extLst>
                <a:ext uri="{FF2B5EF4-FFF2-40B4-BE49-F238E27FC236}">
                  <a16:creationId xmlns:a16="http://schemas.microsoft.com/office/drawing/2014/main" id="{D54C8292-9EAD-3F01-E66A-DC486D3F2F54}"/>
                </a:ext>
              </a:extLst>
            </p:cNvPr>
            <p:cNvSpPr/>
            <p:nvPr/>
          </p:nvSpPr>
          <p:spPr>
            <a:xfrm>
              <a:off x="5347606" y="1984545"/>
              <a:ext cx="1074768" cy="107477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bg1"/>
                  </a:solidFill>
                </a:rPr>
                <a:t>03</a:t>
              </a:r>
              <a:endParaRPr sz="2000" b="1">
                <a:solidFill>
                  <a:schemeClr val="bg1"/>
                </a:solidFill>
              </a:endParaRPr>
            </a:p>
          </p:txBody>
        </p:sp>
        <p:cxnSp>
          <p:nvCxnSpPr>
            <p:cNvPr id="3" name="Google Shape;4783;p54">
              <a:extLst>
                <a:ext uri="{FF2B5EF4-FFF2-40B4-BE49-F238E27FC236}">
                  <a16:creationId xmlns:a16="http://schemas.microsoft.com/office/drawing/2014/main" id="{5BB20506-E455-4F3E-4BEE-1ECA5D6249CC}"/>
                </a:ext>
              </a:extLst>
            </p:cNvPr>
            <p:cNvCxnSpPr>
              <a:cxnSpLocks/>
            </p:cNvCxnSpPr>
            <p:nvPr/>
          </p:nvCxnSpPr>
          <p:spPr>
            <a:xfrm>
              <a:off x="3912339" y="2534821"/>
              <a:ext cx="1435267" cy="1121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4" name="Picture 13" descr="A black background with a black square">
            <a:extLst>
              <a:ext uri="{FF2B5EF4-FFF2-40B4-BE49-F238E27FC236}">
                <a16:creationId xmlns:a16="http://schemas.microsoft.com/office/drawing/2014/main" id="{D82F32CC-1193-9E9F-8B52-DE4B84D88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8250" y="543675"/>
            <a:ext cx="2427501" cy="68603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FA7E80-0989-ABBE-DEAB-1B8E5DB089D8}"/>
              </a:ext>
            </a:extLst>
          </p:cNvPr>
          <p:cNvCxnSpPr>
            <a:cxnSpLocks/>
          </p:cNvCxnSpPr>
          <p:nvPr/>
        </p:nvCxnSpPr>
        <p:spPr>
          <a:xfrm>
            <a:off x="3079491" y="1393981"/>
            <a:ext cx="2985019" cy="75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874;p33">
            <a:extLst>
              <a:ext uri="{FF2B5EF4-FFF2-40B4-BE49-F238E27FC236}">
                <a16:creationId xmlns:a16="http://schemas.microsoft.com/office/drawing/2014/main" id="{F9742EEA-95D5-C12E-2BF4-7C9575936ADC}"/>
              </a:ext>
            </a:extLst>
          </p:cNvPr>
          <p:cNvSpPr txBox="1">
            <a:spLocks/>
          </p:cNvSpPr>
          <p:nvPr/>
        </p:nvSpPr>
        <p:spPr>
          <a:xfrm>
            <a:off x="662532" y="3400819"/>
            <a:ext cx="1882379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bg1"/>
              </a:buClr>
              <a:buSzPct val="100000"/>
            </a:pPr>
            <a:r>
              <a:rPr lang="en-US" b="1" err="1">
                <a:solidFill>
                  <a:schemeClr val="tx1"/>
                </a:solidFill>
                <a:latin typeface="Archivo"/>
                <a:cs typeface="Archivo"/>
                <a:sym typeface="Archivo"/>
              </a:rPr>
              <a:t>Vinura</a:t>
            </a:r>
            <a:r>
              <a:rPr lang="en-US" b="1">
                <a:solidFill>
                  <a:schemeClr val="tx1"/>
                </a:solidFill>
                <a:latin typeface="Archivo"/>
                <a:cs typeface="Archivo"/>
                <a:sym typeface="Archivo"/>
              </a:rPr>
              <a:t> Gallage</a:t>
            </a:r>
            <a:endParaRPr lang="en-US" sz="1600" b="1">
              <a:solidFill>
                <a:schemeClr val="tx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21" name="Google Shape;874;p33">
            <a:extLst>
              <a:ext uri="{FF2B5EF4-FFF2-40B4-BE49-F238E27FC236}">
                <a16:creationId xmlns:a16="http://schemas.microsoft.com/office/drawing/2014/main" id="{EBC595A8-26CD-A254-3A38-E0ED31261A3A}"/>
              </a:ext>
            </a:extLst>
          </p:cNvPr>
          <p:cNvSpPr txBox="1">
            <a:spLocks/>
          </p:cNvSpPr>
          <p:nvPr/>
        </p:nvSpPr>
        <p:spPr>
          <a:xfrm>
            <a:off x="2617219" y="3396237"/>
            <a:ext cx="1882379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bg1"/>
              </a:buClr>
              <a:buSzPct val="100000"/>
            </a:pPr>
            <a:r>
              <a:rPr lang="en-US" b="1">
                <a:solidFill>
                  <a:schemeClr val="tx1"/>
                </a:solidFill>
                <a:latin typeface="Archivo"/>
                <a:cs typeface="Archivo"/>
                <a:sym typeface="Archivo"/>
              </a:rPr>
              <a:t>Dilshan Gamage </a:t>
            </a:r>
            <a:endParaRPr lang="en-US" sz="1600" b="1">
              <a:solidFill>
                <a:schemeClr val="tx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23" name="Google Shape;874;p33">
            <a:extLst>
              <a:ext uri="{FF2B5EF4-FFF2-40B4-BE49-F238E27FC236}">
                <a16:creationId xmlns:a16="http://schemas.microsoft.com/office/drawing/2014/main" id="{E9BFE1A0-49DF-CC88-3C08-631662D05424}"/>
              </a:ext>
            </a:extLst>
          </p:cNvPr>
          <p:cNvSpPr txBox="1">
            <a:spLocks/>
          </p:cNvSpPr>
          <p:nvPr/>
        </p:nvSpPr>
        <p:spPr>
          <a:xfrm>
            <a:off x="4644276" y="3384920"/>
            <a:ext cx="2068066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bg1"/>
              </a:buClr>
              <a:buSzPct val="100000"/>
            </a:pPr>
            <a:r>
              <a:rPr lang="en-US" b="1" err="1">
                <a:solidFill>
                  <a:schemeClr val="tx1"/>
                </a:solidFill>
                <a:latin typeface="Archivo"/>
                <a:cs typeface="Archivo"/>
                <a:sym typeface="Archivo"/>
              </a:rPr>
              <a:t>Nadeera</a:t>
            </a:r>
            <a:r>
              <a:rPr lang="en-US" b="1">
                <a:solidFill>
                  <a:schemeClr val="tx1"/>
                </a:solidFill>
                <a:latin typeface="Archivo"/>
                <a:cs typeface="Archivo"/>
                <a:sym typeface="Archivo"/>
              </a:rPr>
              <a:t> </a:t>
            </a:r>
            <a:r>
              <a:rPr lang="en-US" b="1" err="1">
                <a:solidFill>
                  <a:schemeClr val="tx1"/>
                </a:solidFill>
                <a:latin typeface="Archivo"/>
                <a:cs typeface="Archivo"/>
                <a:sym typeface="Archivo"/>
              </a:rPr>
              <a:t>Udayanga</a:t>
            </a:r>
            <a:endParaRPr lang="en-US" sz="1600" b="1">
              <a:solidFill>
                <a:schemeClr val="tx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24" name="Google Shape;874;p33">
            <a:extLst>
              <a:ext uri="{FF2B5EF4-FFF2-40B4-BE49-F238E27FC236}">
                <a16:creationId xmlns:a16="http://schemas.microsoft.com/office/drawing/2014/main" id="{8FF4D998-9303-200C-6A7E-8234F2880CC8}"/>
              </a:ext>
            </a:extLst>
          </p:cNvPr>
          <p:cNvSpPr txBox="1">
            <a:spLocks/>
          </p:cNvSpPr>
          <p:nvPr/>
        </p:nvSpPr>
        <p:spPr>
          <a:xfrm>
            <a:off x="6578491" y="3374510"/>
            <a:ext cx="2068066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bg1"/>
              </a:buClr>
              <a:buSzPct val="100000"/>
            </a:pPr>
            <a:r>
              <a:rPr lang="en-US" b="1" err="1">
                <a:solidFill>
                  <a:schemeClr val="tx1"/>
                </a:solidFill>
                <a:latin typeface="Archivo"/>
                <a:cs typeface="Archivo"/>
                <a:sym typeface="Archivo"/>
              </a:rPr>
              <a:t>Shavindu</a:t>
            </a:r>
            <a:r>
              <a:rPr lang="en-US" b="1">
                <a:solidFill>
                  <a:schemeClr val="tx1"/>
                </a:solidFill>
                <a:latin typeface="Archivo"/>
                <a:cs typeface="Archivo"/>
                <a:sym typeface="Archivo"/>
              </a:rPr>
              <a:t> </a:t>
            </a:r>
            <a:r>
              <a:rPr lang="en-US" b="1" err="1">
                <a:solidFill>
                  <a:schemeClr val="tx1"/>
                </a:solidFill>
                <a:latin typeface="Archivo"/>
                <a:cs typeface="Archivo"/>
                <a:sym typeface="Archivo"/>
              </a:rPr>
              <a:t>Thushara</a:t>
            </a:r>
            <a:endParaRPr lang="en-US" sz="1600" b="1">
              <a:solidFill>
                <a:schemeClr val="tx1"/>
              </a:solidFill>
              <a:latin typeface="Archivo"/>
              <a:cs typeface="Archivo"/>
              <a:sym typeface="Archivo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075956F-F4AF-26D6-7957-5CB4B55EDB42}"/>
              </a:ext>
            </a:extLst>
          </p:cNvPr>
          <p:cNvSpPr txBox="1"/>
          <p:nvPr/>
        </p:nvSpPr>
        <p:spPr>
          <a:xfrm>
            <a:off x="1684805" y="4414986"/>
            <a:ext cx="577426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solidFill>
                  <a:srgbClr val="25252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University of Sri Jayewardenepura</a:t>
            </a:r>
            <a:endParaRPr lang="en-US" sz="120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Picture 1" descr="A cell phone with text on it&#10;&#10;Description automatically generated">
            <a:extLst>
              <a:ext uri="{FF2B5EF4-FFF2-40B4-BE49-F238E27FC236}">
                <a16:creationId xmlns:a16="http://schemas.microsoft.com/office/drawing/2014/main" id="{5C9E2F6F-151D-3612-24D8-2231998BCE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530474" y="1441576"/>
            <a:ext cx="1341334" cy="28141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00AAC7-939B-A0AE-63F0-0ED055A7FB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0236" y="5284004"/>
            <a:ext cx="1758266" cy="368882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ell phone with text on it&#10;&#10;Description automatically generated">
            <a:extLst>
              <a:ext uri="{FF2B5EF4-FFF2-40B4-BE49-F238E27FC236}">
                <a16:creationId xmlns:a16="http://schemas.microsoft.com/office/drawing/2014/main" id="{9A13B14D-E7D0-3023-85EA-F671AA10E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10" y="1441576"/>
            <a:ext cx="1341334" cy="2814103"/>
          </a:xfrm>
          <a:prstGeom prst="rect">
            <a:avLst/>
          </a:prstGeom>
        </p:spPr>
      </p:pic>
      <p:sp>
        <p:nvSpPr>
          <p:cNvPr id="219" name="Google Shape;219;p26"/>
          <p:cNvSpPr txBox="1">
            <a:spLocks noGrp="1"/>
          </p:cNvSpPr>
          <p:nvPr>
            <p:ph type="ctrTitle"/>
          </p:nvPr>
        </p:nvSpPr>
        <p:spPr>
          <a:xfrm>
            <a:off x="4198200" y="1673034"/>
            <a:ext cx="4945800" cy="13196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br>
              <a:rPr lang="en" sz="1800" spc="1080">
                <a:latin typeface="Montserrat Light" pitchFamily="2" charset="0"/>
              </a:rPr>
            </a:br>
            <a:br>
              <a:rPr lang="en" sz="500"/>
            </a:br>
            <a:r>
              <a:rPr lang="en" sz="6000" b="0">
                <a:solidFill>
                  <a:srgbClr val="1F5280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Thank You!</a:t>
            </a:r>
            <a:endParaRPr lang="en-US" b="0">
              <a:solidFill>
                <a:srgbClr val="1F5280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9F3277-2E91-D0AA-9219-506FD45C1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236" y="566857"/>
            <a:ext cx="1758266" cy="3688822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4" name="Google Shape;639;p30">
            <a:extLst>
              <a:ext uri="{FF2B5EF4-FFF2-40B4-BE49-F238E27FC236}">
                <a16:creationId xmlns:a16="http://schemas.microsoft.com/office/drawing/2014/main" id="{5C7675ED-3171-4656-E1AD-E4E56CB04672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rcRect/>
          <a:stretch/>
        </p:blipFill>
        <p:spPr>
          <a:xfrm>
            <a:off x="4538478" y="3458181"/>
            <a:ext cx="2086276" cy="2086276"/>
          </a:xfrm>
          <a:prstGeom prst="ellipse">
            <a:avLst/>
          </a:prstGeom>
        </p:spPr>
      </p:pic>
      <p:pic>
        <p:nvPicPr>
          <p:cNvPr id="9" name="Picture 8" descr="A black background with a black square">
            <a:extLst>
              <a:ext uri="{FF2B5EF4-FFF2-40B4-BE49-F238E27FC236}">
                <a16:creationId xmlns:a16="http://schemas.microsoft.com/office/drawing/2014/main" id="{AFBDDE8E-A1B1-E4B2-F178-C4E981A097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2070" y="973409"/>
            <a:ext cx="1132446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55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0"/>
          <p:cNvSpPr/>
          <p:nvPr/>
        </p:nvSpPr>
        <p:spPr>
          <a:xfrm>
            <a:off x="5914700" y="4126875"/>
            <a:ext cx="2694300" cy="26943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0"/>
          <p:cNvSpPr/>
          <p:nvPr/>
        </p:nvSpPr>
        <p:spPr>
          <a:xfrm>
            <a:off x="1257300" y="2258700"/>
            <a:ext cx="2694300" cy="26943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0"/>
          <p:cNvSpPr/>
          <p:nvPr/>
        </p:nvSpPr>
        <p:spPr>
          <a:xfrm>
            <a:off x="182650" y="153425"/>
            <a:ext cx="2694300" cy="26943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0"/>
          <p:cNvSpPr txBox="1">
            <a:spLocks noGrp="1"/>
          </p:cNvSpPr>
          <p:nvPr>
            <p:ph type="title"/>
          </p:nvPr>
        </p:nvSpPr>
        <p:spPr>
          <a:xfrm>
            <a:off x="4047175" y="2755800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38" name="Google Shape;638;p30"/>
          <p:cNvSpPr txBox="1">
            <a:spLocks noGrp="1"/>
          </p:cNvSpPr>
          <p:nvPr>
            <p:ph type="title" idx="2"/>
          </p:nvPr>
        </p:nvSpPr>
        <p:spPr>
          <a:xfrm>
            <a:off x="6942775" y="1545900"/>
            <a:ext cx="12357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639" name="Google Shape;639;p30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/>
          <a:stretch/>
        </p:blipFill>
        <p:spPr>
          <a:xfrm>
            <a:off x="492326" y="702363"/>
            <a:ext cx="3198000" cy="3198000"/>
          </a:xfrm>
          <a:prstGeom prst="ellipse">
            <a:avLst/>
          </a:prstGeom>
        </p:spPr>
      </p:pic>
      <p:sp>
        <p:nvSpPr>
          <p:cNvPr id="640" name="Google Shape;640;p30"/>
          <p:cNvSpPr/>
          <p:nvPr/>
        </p:nvSpPr>
        <p:spPr>
          <a:xfrm>
            <a:off x="1982075" y="137675"/>
            <a:ext cx="1065000" cy="10650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30"/>
          <p:cNvSpPr/>
          <p:nvPr/>
        </p:nvSpPr>
        <p:spPr>
          <a:xfrm>
            <a:off x="7982600" y="3944250"/>
            <a:ext cx="1065000" cy="10650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30"/>
          <p:cNvSpPr/>
          <p:nvPr/>
        </p:nvSpPr>
        <p:spPr>
          <a:xfrm>
            <a:off x="7103975" y="4126875"/>
            <a:ext cx="401700" cy="4017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EE85C9-0BAC-64B9-E493-B89736FCE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9089" y="1309354"/>
            <a:ext cx="1573992" cy="330221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 descr="A cell phone with text on it&#10;&#10;Description automatically generated">
            <a:extLst>
              <a:ext uri="{FF2B5EF4-FFF2-40B4-BE49-F238E27FC236}">
                <a16:creationId xmlns:a16="http://schemas.microsoft.com/office/drawing/2014/main" id="{FD2FA436-C7A7-70E4-A5ED-0D5FC93D7F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87358" y="2928562"/>
            <a:ext cx="944083" cy="1980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9"/>
          <p:cNvSpPr/>
          <p:nvPr/>
        </p:nvSpPr>
        <p:spPr>
          <a:xfrm>
            <a:off x="6397075" y="3187200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517" name="Google Shape;517;p29"/>
          <p:cNvSpPr/>
          <p:nvPr/>
        </p:nvSpPr>
        <p:spPr>
          <a:xfrm>
            <a:off x="6364375" y="205000"/>
            <a:ext cx="2694300" cy="26943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9"/>
          <p:cNvSpPr txBox="1">
            <a:spLocks noGrp="1"/>
          </p:cNvSpPr>
          <p:nvPr>
            <p:ph type="title"/>
          </p:nvPr>
        </p:nvSpPr>
        <p:spPr>
          <a:xfrm>
            <a:off x="713224" y="740424"/>
            <a:ext cx="3381103" cy="17120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</a:t>
            </a:r>
            <a:br>
              <a:rPr lang="en"/>
            </a:br>
            <a:r>
              <a:rPr kumimoji="0" lang="en-US" sz="5400" b="0" i="0" u="none" strike="noStrike" kern="0" cap="none" spc="0" normalizeH="0" baseline="0" noProof="0">
                <a:ln>
                  <a:noFill/>
                </a:ln>
                <a:solidFill>
                  <a:srgbClr val="1F5280"/>
                </a:solidFill>
                <a:effectLst/>
                <a:uLnTx/>
                <a:uFillTx/>
                <a:latin typeface="Roboto Black" panose="02000000000000000000" pitchFamily="2" charset="0"/>
                <a:ea typeface="Roboto Black" panose="02000000000000000000" pitchFamily="2" charset="0"/>
                <a:sym typeface="Montserrat"/>
              </a:rPr>
              <a:t>Sidebar</a:t>
            </a:r>
            <a:r>
              <a:rPr lang="en-US" sz="5400"/>
              <a:t> ?</a:t>
            </a:r>
          </a:p>
        </p:txBody>
      </p:sp>
      <p:sp>
        <p:nvSpPr>
          <p:cNvPr id="519" name="Google Shape;519;p29"/>
          <p:cNvSpPr txBox="1">
            <a:spLocks noGrp="1"/>
          </p:cNvSpPr>
          <p:nvPr>
            <p:ph type="subTitle" idx="1"/>
          </p:nvPr>
        </p:nvSpPr>
        <p:spPr>
          <a:xfrm>
            <a:off x="611450" y="2516850"/>
            <a:ext cx="3714277" cy="1719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/>
              <a:t>This is a powerful mobile application for Streamlining voice-to-text with a user-friendly interface interconnected with an AI model. There are features that include copy, summarization, and efficient organization through folders and export options by leveraging a Large Language Model (LLM).</a:t>
            </a:r>
          </a:p>
        </p:txBody>
      </p:sp>
      <p:sp>
        <p:nvSpPr>
          <p:cNvPr id="521" name="Google Shape;521;p29"/>
          <p:cNvSpPr/>
          <p:nvPr/>
        </p:nvSpPr>
        <p:spPr>
          <a:xfrm>
            <a:off x="8063425" y="2452500"/>
            <a:ext cx="734700" cy="7347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9"/>
          <p:cNvSpPr/>
          <p:nvPr/>
        </p:nvSpPr>
        <p:spPr>
          <a:xfrm>
            <a:off x="5773025" y="51950"/>
            <a:ext cx="1065000" cy="10650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4470AF-EB06-2DB7-351A-65C88F4A8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614" y="843706"/>
            <a:ext cx="1647331" cy="345608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cell phone with text on it&#10;&#10;Description automatically generated">
            <a:extLst>
              <a:ext uri="{FF2B5EF4-FFF2-40B4-BE49-F238E27FC236}">
                <a16:creationId xmlns:a16="http://schemas.microsoft.com/office/drawing/2014/main" id="{ABA2A46D-5F76-5A17-1D80-02D43CFF4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7437" y="437517"/>
            <a:ext cx="1924116" cy="40367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31"/>
          <p:cNvSpPr/>
          <p:nvPr/>
        </p:nvSpPr>
        <p:spPr>
          <a:xfrm>
            <a:off x="7745000" y="1224600"/>
            <a:ext cx="2694300" cy="26943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Our idea</a:t>
            </a:r>
          </a:p>
          <a:p>
            <a:endParaRPr lang="en"/>
          </a:p>
        </p:txBody>
      </p:sp>
      <p:sp>
        <p:nvSpPr>
          <p:cNvPr id="765" name="Google Shape;765;p31"/>
          <p:cNvSpPr txBox="1">
            <a:spLocks noGrp="1"/>
          </p:cNvSpPr>
          <p:nvPr>
            <p:ph type="subTitle" idx="1"/>
          </p:nvPr>
        </p:nvSpPr>
        <p:spPr>
          <a:xfrm>
            <a:off x="1881395" y="1697355"/>
            <a:ext cx="5381601" cy="18489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50000"/>
              </a:lnSpc>
            </a:pPr>
            <a:r>
              <a:rPr lang="en-US" sz="1400"/>
              <a:t>To provide a powerful mobile application</a:t>
            </a:r>
            <a:br>
              <a:rPr lang="en-US" sz="1400"/>
            </a:br>
            <a:r>
              <a:rPr lang="en-US" sz="1400"/>
              <a:t>which transcribes the voice in real-time and then by using </a:t>
            </a:r>
          </a:p>
          <a:p>
            <a:pPr marL="0" indent="0">
              <a:lnSpc>
                <a:spcPct val="150000"/>
              </a:lnSpc>
            </a:pPr>
            <a:r>
              <a:rPr lang="en-US" sz="1400" b="1"/>
              <a:t>Artificial Intelligence (AI)</a:t>
            </a:r>
            <a:r>
              <a:rPr lang="en-US" sz="1400"/>
              <a:t> and </a:t>
            </a:r>
            <a:r>
              <a:rPr lang="en-US" sz="1400" b="1"/>
              <a:t>Large Language Models (LLMs)</a:t>
            </a:r>
            <a:r>
              <a:rPr lang="en-US" sz="1400"/>
              <a:t> to explain, summarize, order and create personalized learning content from the transcripts to help undergraduates </a:t>
            </a:r>
          </a:p>
          <a:p>
            <a:pPr marL="0" indent="0">
              <a:lnSpc>
                <a:spcPct val="150000"/>
              </a:lnSpc>
            </a:pPr>
            <a:r>
              <a:rPr lang="en-US" sz="1400"/>
              <a:t>in their higher education.</a:t>
            </a:r>
          </a:p>
        </p:txBody>
      </p:sp>
      <p:pic>
        <p:nvPicPr>
          <p:cNvPr id="2" name="Picture 1" descr="A cell phone with text on it&#10;&#10;Description automatically generated">
            <a:extLst>
              <a:ext uri="{FF2B5EF4-FFF2-40B4-BE49-F238E27FC236}">
                <a16:creationId xmlns:a16="http://schemas.microsoft.com/office/drawing/2014/main" id="{BAD560E3-D5DF-A76A-703D-FA752812A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58" y="2928562"/>
            <a:ext cx="944083" cy="19806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227C58-CE6B-B24C-AB4F-BC6590E246F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9000"/>
          </a:blip>
          <a:stretch>
            <a:fillRect/>
          </a:stretch>
        </p:blipFill>
        <p:spPr>
          <a:xfrm>
            <a:off x="9548274" y="843706"/>
            <a:ext cx="1647331" cy="345608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are the Requirements of </a:t>
            </a:r>
            <a:br>
              <a:rPr lang="en-US" sz="1600"/>
            </a:br>
            <a:br>
              <a:rPr lang="en-US" sz="1600"/>
            </a:br>
            <a:r>
              <a:rPr kumimoji="0" lang="en" sz="6000" b="0" i="0" u="none" strike="noStrike" kern="0" cap="none" spc="0" normalizeH="0" baseline="0" noProof="0">
                <a:ln>
                  <a:noFill/>
                </a:ln>
                <a:solidFill>
                  <a:srgbClr val="1F5280"/>
                </a:solidFill>
                <a:effectLst/>
                <a:uLnTx/>
                <a:uFillTx/>
                <a:latin typeface="Roboto Black" panose="02000000000000000000" pitchFamily="2" charset="0"/>
                <a:ea typeface="Roboto Black" panose="02000000000000000000" pitchFamily="2" charset="0"/>
                <a:sym typeface="Montserrat"/>
              </a:rPr>
              <a:t>Sidebar</a:t>
            </a:r>
            <a:endParaRPr lang="en-US"/>
          </a:p>
        </p:txBody>
      </p:sp>
      <p:sp>
        <p:nvSpPr>
          <p:cNvPr id="856" name="Google Shape;856;p32"/>
          <p:cNvSpPr txBox="1">
            <a:spLocks noGrp="1"/>
          </p:cNvSpPr>
          <p:nvPr>
            <p:ph type="subTitle" idx="4"/>
          </p:nvPr>
        </p:nvSpPr>
        <p:spPr>
          <a:xfrm>
            <a:off x="2022889" y="3471625"/>
            <a:ext cx="21753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Functional Requirements</a:t>
            </a:r>
          </a:p>
        </p:txBody>
      </p:sp>
      <p:sp>
        <p:nvSpPr>
          <p:cNvPr id="862" name="Google Shape;862;p32"/>
          <p:cNvSpPr/>
          <p:nvPr/>
        </p:nvSpPr>
        <p:spPr>
          <a:xfrm rot="10800000">
            <a:off x="-1172750" y="3985225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2"/>
          <p:cNvSpPr/>
          <p:nvPr/>
        </p:nvSpPr>
        <p:spPr>
          <a:xfrm rot="10800000">
            <a:off x="843525" y="4326900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11747B9-EE26-C90C-8022-7D55FF91A428}"/>
              </a:ext>
            </a:extLst>
          </p:cNvPr>
          <p:cNvCxnSpPr>
            <a:cxnSpLocks/>
          </p:cNvCxnSpPr>
          <p:nvPr/>
        </p:nvCxnSpPr>
        <p:spPr>
          <a:xfrm>
            <a:off x="1442604" y="2571750"/>
            <a:ext cx="0" cy="163449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1707CC7-77AB-04E9-FB21-88F6A531ED87}"/>
              </a:ext>
            </a:extLst>
          </p:cNvPr>
          <p:cNvCxnSpPr>
            <a:cxnSpLocks/>
          </p:cNvCxnSpPr>
          <p:nvPr/>
        </p:nvCxnSpPr>
        <p:spPr>
          <a:xfrm>
            <a:off x="4277129" y="2571750"/>
            <a:ext cx="0" cy="163449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7CBED9-07B8-E9FA-4FEC-DAF9C458BFD6}"/>
              </a:ext>
            </a:extLst>
          </p:cNvPr>
          <p:cNvCxnSpPr>
            <a:cxnSpLocks/>
          </p:cNvCxnSpPr>
          <p:nvPr/>
        </p:nvCxnSpPr>
        <p:spPr>
          <a:xfrm>
            <a:off x="1222471" y="3990738"/>
            <a:ext cx="334952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F528EC-D2F7-BC74-BDF0-1D187BB5B613}"/>
              </a:ext>
            </a:extLst>
          </p:cNvPr>
          <p:cNvCxnSpPr>
            <a:cxnSpLocks/>
          </p:cNvCxnSpPr>
          <p:nvPr/>
        </p:nvCxnSpPr>
        <p:spPr>
          <a:xfrm>
            <a:off x="1222471" y="2806449"/>
            <a:ext cx="334952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Google Shape;856;p32">
            <a:extLst>
              <a:ext uri="{FF2B5EF4-FFF2-40B4-BE49-F238E27FC236}">
                <a16:creationId xmlns:a16="http://schemas.microsoft.com/office/drawing/2014/main" id="{9A1746B0-F9A9-D4DC-C9DA-4DE7B697A7A0}"/>
              </a:ext>
            </a:extLst>
          </p:cNvPr>
          <p:cNvSpPr txBox="1">
            <a:spLocks/>
          </p:cNvSpPr>
          <p:nvPr/>
        </p:nvSpPr>
        <p:spPr>
          <a:xfrm>
            <a:off x="5643236" y="3471625"/>
            <a:ext cx="21753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marR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i="0">
                <a:solidFill>
                  <a:srgbClr val="162535"/>
                </a:solidFill>
                <a:effectLst/>
                <a:latin typeface="Lexend Deca Light" panose="020B0604020202020204" charset="0"/>
                <a:ea typeface="Lexend Deca Light" panose="020B0604020202020204" charset="0"/>
                <a:cs typeface="Lexend Deca Light" panose="020B0604020202020204" charset="0"/>
              </a:rPr>
              <a:t>Non-Functional Requirements</a:t>
            </a:r>
            <a:endParaRPr lang="en-US" sz="2000">
              <a:effectLst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296A2F1-509D-11C6-AFB1-7824D187E43A}"/>
              </a:ext>
            </a:extLst>
          </p:cNvPr>
          <p:cNvCxnSpPr/>
          <p:nvPr/>
        </p:nvCxnSpPr>
        <p:spPr>
          <a:xfrm>
            <a:off x="5062951" y="2571750"/>
            <a:ext cx="0" cy="163449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21F6A1D-4DFB-FC5E-B0E3-3CAEF85407C2}"/>
              </a:ext>
            </a:extLst>
          </p:cNvPr>
          <p:cNvCxnSpPr>
            <a:cxnSpLocks/>
          </p:cNvCxnSpPr>
          <p:nvPr/>
        </p:nvCxnSpPr>
        <p:spPr>
          <a:xfrm>
            <a:off x="7897476" y="2571750"/>
            <a:ext cx="0" cy="163449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407D5D1-693C-0007-80E5-FDEAE343F23A}"/>
              </a:ext>
            </a:extLst>
          </p:cNvPr>
          <p:cNvCxnSpPr>
            <a:cxnSpLocks/>
          </p:cNvCxnSpPr>
          <p:nvPr/>
        </p:nvCxnSpPr>
        <p:spPr>
          <a:xfrm>
            <a:off x="4842818" y="3990738"/>
            <a:ext cx="334952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320322D-7E49-4454-BC36-7F5B650CC2B5}"/>
              </a:ext>
            </a:extLst>
          </p:cNvPr>
          <p:cNvCxnSpPr>
            <a:cxnSpLocks/>
          </p:cNvCxnSpPr>
          <p:nvPr/>
        </p:nvCxnSpPr>
        <p:spPr>
          <a:xfrm>
            <a:off x="4842818" y="2806449"/>
            <a:ext cx="3349529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401;p33">
            <a:extLst>
              <a:ext uri="{FF2B5EF4-FFF2-40B4-BE49-F238E27FC236}">
                <a16:creationId xmlns:a16="http://schemas.microsoft.com/office/drawing/2014/main" id="{37988F97-1698-7E7D-E74E-1394CFD40B15}"/>
              </a:ext>
            </a:extLst>
          </p:cNvPr>
          <p:cNvSpPr txBox="1">
            <a:spLocks/>
          </p:cNvSpPr>
          <p:nvPr/>
        </p:nvSpPr>
        <p:spPr>
          <a:xfrm>
            <a:off x="1565326" y="2875395"/>
            <a:ext cx="6631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l"/>
            <a:r>
              <a:rPr lang="en" sz="3200"/>
              <a:t>07</a:t>
            </a:r>
            <a:r>
              <a:rPr lang="en" sz="2000"/>
              <a:t> </a:t>
            </a:r>
            <a:endParaRPr lang="en" sz="2800" b="0"/>
          </a:p>
        </p:txBody>
      </p:sp>
      <p:sp>
        <p:nvSpPr>
          <p:cNvPr id="39" name="Google Shape;401;p33">
            <a:extLst>
              <a:ext uri="{FF2B5EF4-FFF2-40B4-BE49-F238E27FC236}">
                <a16:creationId xmlns:a16="http://schemas.microsoft.com/office/drawing/2014/main" id="{5CDF4D2C-7837-B0E0-4B1B-4D73D021359D}"/>
              </a:ext>
            </a:extLst>
          </p:cNvPr>
          <p:cNvSpPr txBox="1">
            <a:spLocks/>
          </p:cNvSpPr>
          <p:nvPr/>
        </p:nvSpPr>
        <p:spPr>
          <a:xfrm>
            <a:off x="5160919" y="2875395"/>
            <a:ext cx="6631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l"/>
            <a:r>
              <a:rPr lang="en" sz="3200"/>
              <a:t>07</a:t>
            </a:r>
            <a:r>
              <a:rPr lang="en" sz="2000"/>
              <a:t> </a:t>
            </a:r>
            <a:endParaRPr lang="en" sz="2800" b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06438" y="774467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451504" y="3873208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2335654" y="406886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09;p35">
            <a:extLst>
              <a:ext uri="{FF2B5EF4-FFF2-40B4-BE49-F238E27FC236}">
                <a16:creationId xmlns:a16="http://schemas.microsoft.com/office/drawing/2014/main" id="{5870361A-8FE7-E04A-A33A-133562E8A799}"/>
              </a:ext>
            </a:extLst>
          </p:cNvPr>
          <p:cNvSpPr/>
          <p:nvPr/>
        </p:nvSpPr>
        <p:spPr>
          <a:xfrm flipH="1">
            <a:off x="4377157" y="-148043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863;p32">
            <a:extLst>
              <a:ext uri="{FF2B5EF4-FFF2-40B4-BE49-F238E27FC236}">
                <a16:creationId xmlns:a16="http://schemas.microsoft.com/office/drawing/2014/main" id="{6BB12840-5A47-448A-22EE-E657FA3FDE62}"/>
              </a:ext>
            </a:extLst>
          </p:cNvPr>
          <p:cNvSpPr/>
          <p:nvPr/>
        </p:nvSpPr>
        <p:spPr>
          <a:xfrm rot="10800000">
            <a:off x="4451853" y="4332175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4010857" y="-395006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8208354" y="-791356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The app must transcribe voice or audio into text in real-time for immediate accessibility</a:t>
            </a:r>
            <a:r>
              <a:rPr lang="en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Real-time Transcription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21A0BEC-3A0E-F193-8FE8-76C1E0964245}"/>
                </a:ext>
              </a:extLst>
            </p:cNvPr>
            <p:cNvSpPr/>
            <p:nvPr/>
          </p:nvSpPr>
          <p:spPr>
            <a:xfrm rot="5400000" flipH="1" flipV="1">
              <a:off x="1060306" y="1637456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24759" y="3633475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906;p35">
            <a:extLst>
              <a:ext uri="{FF2B5EF4-FFF2-40B4-BE49-F238E27FC236}">
                <a16:creationId xmlns:a16="http://schemas.microsoft.com/office/drawing/2014/main" id="{DFDBD5AC-691E-9D02-2ADE-1C2E1B68CBB2}"/>
              </a:ext>
            </a:extLst>
          </p:cNvPr>
          <p:cNvSpPr/>
          <p:nvPr/>
        </p:nvSpPr>
        <p:spPr>
          <a:xfrm flipH="1">
            <a:off x="6089218" y="3962869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0800000">
            <a:off x="7499382" y="4390213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25C1AD83-8675-702E-AB79-2F390749E761}"/>
              </a:ext>
            </a:extLst>
          </p:cNvPr>
          <p:cNvSpPr/>
          <p:nvPr/>
        </p:nvSpPr>
        <p:spPr>
          <a:xfrm rot="10800000">
            <a:off x="-164246" y="4023913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77;p33">
            <a:extLst>
              <a:ext uri="{FF2B5EF4-FFF2-40B4-BE49-F238E27FC236}">
                <a16:creationId xmlns:a16="http://schemas.microsoft.com/office/drawing/2014/main" id="{2DE62B31-5906-1D07-6404-C0417FEC011E}"/>
              </a:ext>
            </a:extLst>
          </p:cNvPr>
          <p:cNvSpPr/>
          <p:nvPr/>
        </p:nvSpPr>
        <p:spPr>
          <a:xfrm rot="10800000" flipH="1">
            <a:off x="-28209" y="33088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909;p35">
            <a:extLst>
              <a:ext uri="{FF2B5EF4-FFF2-40B4-BE49-F238E27FC236}">
                <a16:creationId xmlns:a16="http://schemas.microsoft.com/office/drawing/2014/main" id="{6769C098-4DC6-1E54-C72F-781124ABFE8E}"/>
              </a:ext>
            </a:extLst>
          </p:cNvPr>
          <p:cNvSpPr/>
          <p:nvPr/>
        </p:nvSpPr>
        <p:spPr>
          <a:xfrm flipH="1">
            <a:off x="202054" y="-1621046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3"/>
          <p:cNvSpPr/>
          <p:nvPr/>
        </p:nvSpPr>
        <p:spPr>
          <a:xfrm rot="10800000" flipH="1">
            <a:off x="-28209" y="349931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Users can touch and hold on specific text for options such as copying, getting explanations, or creating summaries.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Interactive Text Options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21A0BEC-3A0E-F193-8FE8-76C1E0964245}"/>
                </a:ext>
              </a:extLst>
            </p:cNvPr>
            <p:cNvSpPr/>
            <p:nvPr/>
          </p:nvSpPr>
          <p:spPr>
            <a:xfrm rot="5400000" flipH="1" flipV="1">
              <a:off x="1060306" y="1637456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27262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3"/>
          <p:cNvSpPr/>
          <p:nvPr/>
        </p:nvSpPr>
        <p:spPr>
          <a:xfrm rot="10800000" flipH="1">
            <a:off x="-238654" y="-385509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09;p35">
            <a:extLst>
              <a:ext uri="{FF2B5EF4-FFF2-40B4-BE49-F238E27FC236}">
                <a16:creationId xmlns:a16="http://schemas.microsoft.com/office/drawing/2014/main" id="{5870361A-8FE7-E04A-A33A-133562E8A799}"/>
              </a:ext>
            </a:extLst>
          </p:cNvPr>
          <p:cNvSpPr/>
          <p:nvPr/>
        </p:nvSpPr>
        <p:spPr>
          <a:xfrm flipH="1">
            <a:off x="6465448" y="3660140"/>
            <a:ext cx="2628900" cy="2628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877;p33">
            <a:extLst>
              <a:ext uri="{FF2B5EF4-FFF2-40B4-BE49-F238E27FC236}">
                <a16:creationId xmlns:a16="http://schemas.microsoft.com/office/drawing/2014/main" id="{0ECFEDA2-00ED-5E19-2048-53A0EE2E7E19}"/>
              </a:ext>
            </a:extLst>
          </p:cNvPr>
          <p:cNvSpPr/>
          <p:nvPr/>
        </p:nvSpPr>
        <p:spPr>
          <a:xfrm rot="10800000" flipH="1">
            <a:off x="8006438" y="774467"/>
            <a:ext cx="1065000" cy="10650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3;p32">
            <a:extLst>
              <a:ext uri="{FF2B5EF4-FFF2-40B4-BE49-F238E27FC236}">
                <a16:creationId xmlns:a16="http://schemas.microsoft.com/office/drawing/2014/main" id="{6BB12840-5A47-448A-22EE-E657FA3FDE62}"/>
              </a:ext>
            </a:extLst>
          </p:cNvPr>
          <p:cNvSpPr/>
          <p:nvPr/>
        </p:nvSpPr>
        <p:spPr>
          <a:xfrm rot="16200000">
            <a:off x="6075835" y="4733449"/>
            <a:ext cx="732600" cy="732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63;p32">
            <a:extLst>
              <a:ext uri="{FF2B5EF4-FFF2-40B4-BE49-F238E27FC236}">
                <a16:creationId xmlns:a16="http://schemas.microsoft.com/office/drawing/2014/main" id="{74B7B319-6D06-E4C8-9630-8E9F32AAB542}"/>
              </a:ext>
            </a:extLst>
          </p:cNvPr>
          <p:cNvSpPr/>
          <p:nvPr/>
        </p:nvSpPr>
        <p:spPr>
          <a:xfrm rot="16200000">
            <a:off x="6808435" y="-995160"/>
            <a:ext cx="2115755" cy="211575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FE1B95A-549F-AD56-48BE-E0E3FAAB60D9}"/>
              </a:ext>
            </a:extLst>
          </p:cNvPr>
          <p:cNvSpPr/>
          <p:nvPr/>
        </p:nvSpPr>
        <p:spPr>
          <a:xfrm>
            <a:off x="720000" y="1223465"/>
            <a:ext cx="7837260" cy="2230935"/>
          </a:xfrm>
          <a:prstGeom prst="roundRect">
            <a:avLst>
              <a:gd name="adj" fmla="val 391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4076B1-B474-6EFA-2B43-2E81433C76E5}"/>
              </a:ext>
            </a:extLst>
          </p:cNvPr>
          <p:cNvSpPr/>
          <p:nvPr/>
        </p:nvSpPr>
        <p:spPr>
          <a:xfrm>
            <a:off x="826346" y="1370689"/>
            <a:ext cx="7597654" cy="572700"/>
          </a:xfrm>
          <a:prstGeom prst="roundRect">
            <a:avLst/>
          </a:prstGeom>
          <a:solidFill>
            <a:srgbClr val="506D88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9" name="Google Shape;86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Functional Requirements</a:t>
            </a:r>
          </a:p>
        </p:txBody>
      </p:sp>
      <p:sp>
        <p:nvSpPr>
          <p:cNvPr id="870" name="Google Shape;870;p33"/>
          <p:cNvSpPr txBox="1">
            <a:spLocks noGrp="1"/>
          </p:cNvSpPr>
          <p:nvPr>
            <p:ph type="subTitle" idx="1"/>
          </p:nvPr>
        </p:nvSpPr>
        <p:spPr>
          <a:xfrm>
            <a:off x="1021641" y="2260127"/>
            <a:ext cx="7100717" cy="65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6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Users can create folders, assign transcribed text to them, and add items to a favorites list for efficient organization.</a:t>
            </a:r>
            <a:endParaRPr sz="1600">
              <a:latin typeface="Roboto" panose="020B0604020202020204" pitchFamily="2" charset="0"/>
              <a:ea typeface="Roboto" panose="020B0604020202020204" pitchFamily="2" charset="0"/>
              <a:cs typeface="Roboto" panose="020B0604020202020204" pitchFamily="2" charset="0"/>
            </a:endParaRPr>
          </a:p>
        </p:txBody>
      </p:sp>
      <p:sp>
        <p:nvSpPr>
          <p:cNvPr id="874" name="Google Shape;874;p33"/>
          <p:cNvSpPr txBox="1">
            <a:spLocks noGrp="1"/>
          </p:cNvSpPr>
          <p:nvPr>
            <p:ph type="subTitle" idx="5"/>
          </p:nvPr>
        </p:nvSpPr>
        <p:spPr>
          <a:xfrm>
            <a:off x="1437527" y="1445688"/>
            <a:ext cx="3715422" cy="4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>
                <a:solidFill>
                  <a:schemeClr val="bg1"/>
                </a:solidFill>
              </a:rPr>
              <a:t>Folder Organization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5714B2-3A70-237E-6C23-88C22958AF22}"/>
              </a:ext>
            </a:extLst>
          </p:cNvPr>
          <p:cNvGrpSpPr/>
          <p:nvPr/>
        </p:nvGrpSpPr>
        <p:grpSpPr>
          <a:xfrm>
            <a:off x="984004" y="1509106"/>
            <a:ext cx="295865" cy="295865"/>
            <a:chOff x="984004" y="1509106"/>
            <a:chExt cx="295865" cy="295865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BFA908A-69CC-4AFB-60F2-2070ADF60B30}"/>
                </a:ext>
              </a:extLst>
            </p:cNvPr>
            <p:cNvSpPr/>
            <p:nvPr/>
          </p:nvSpPr>
          <p:spPr>
            <a:xfrm>
              <a:off x="984004" y="1509106"/>
              <a:ext cx="295865" cy="29586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6112EE4-CF3D-56EF-913C-785F45EA201C}"/>
                </a:ext>
              </a:extLst>
            </p:cNvPr>
            <p:cNvSpPr/>
            <p:nvPr/>
          </p:nvSpPr>
          <p:spPr>
            <a:xfrm flipH="1" flipV="1">
              <a:off x="1060304" y="1637457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21A0BEC-3A0E-F193-8FE8-76C1E0964245}"/>
                </a:ext>
              </a:extLst>
            </p:cNvPr>
            <p:cNvSpPr/>
            <p:nvPr/>
          </p:nvSpPr>
          <p:spPr>
            <a:xfrm rot="5400000" flipH="1" flipV="1">
              <a:off x="1060306" y="1637456"/>
              <a:ext cx="143265" cy="39162"/>
            </a:xfrm>
            <a:prstGeom prst="roundRect">
              <a:avLst>
                <a:gd name="adj" fmla="val 50000"/>
              </a:avLst>
            </a:prstGeom>
            <a:solidFill>
              <a:srgbClr val="506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8888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eep Cycle App Pitch Deck by Slidesgo">
  <a:themeElements>
    <a:clrScheme name="Simple Light">
      <a:dk1>
        <a:srgbClr val="000000"/>
      </a:dk1>
      <a:lt1>
        <a:srgbClr val="F0EAFE"/>
      </a:lt1>
      <a:dk2>
        <a:srgbClr val="FFF5FE"/>
      </a:dk2>
      <a:lt2>
        <a:srgbClr val="FFF1E7"/>
      </a:lt2>
      <a:accent1>
        <a:srgbClr val="2C1426"/>
      </a:accent1>
      <a:accent2>
        <a:srgbClr val="5E5E5E"/>
      </a:accent2>
      <a:accent3>
        <a:srgbClr val="D4473B"/>
      </a:accent3>
      <a:accent4>
        <a:srgbClr val="ED9959"/>
      </a:accent4>
      <a:accent5>
        <a:srgbClr val="5896BF"/>
      </a:accent5>
      <a:accent6>
        <a:srgbClr val="439E8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670</Words>
  <Application>Microsoft Office PowerPoint</Application>
  <PresentationFormat>On-screen Show (16:9)</PresentationFormat>
  <Paragraphs>105</Paragraphs>
  <Slides>29</Slides>
  <Notes>28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Sleep Cycle App Pitch Deck by Slidesgo</vt:lpstr>
      <vt:lpstr>INTRODUCING  Sidebar</vt:lpstr>
      <vt:lpstr>INTRODUCING  Sidebar</vt:lpstr>
      <vt:lpstr>Introduction</vt:lpstr>
      <vt:lpstr>What is Sidebar ?</vt:lpstr>
      <vt:lpstr>Our idea </vt:lpstr>
      <vt:lpstr>What are the Requirements of   Sidebar</vt:lpstr>
      <vt:lpstr>Functional Requirements</vt:lpstr>
      <vt:lpstr>Functional Requirements</vt:lpstr>
      <vt:lpstr>Functional Requirements</vt:lpstr>
      <vt:lpstr>Functional Requirements</vt:lpstr>
      <vt:lpstr>Functional Requirements</vt:lpstr>
      <vt:lpstr>Functional Requirements</vt:lpstr>
      <vt:lpstr>Functional Requirements</vt:lpstr>
      <vt:lpstr>What are the Requirements of   Sidebar</vt:lpstr>
      <vt:lpstr>Non-Functional Requirements</vt:lpstr>
      <vt:lpstr>Non-Functional Requirements</vt:lpstr>
      <vt:lpstr>Non-Functional Requirements</vt:lpstr>
      <vt:lpstr>Non-Functional Requirements</vt:lpstr>
      <vt:lpstr>Non-Functional Requirements</vt:lpstr>
      <vt:lpstr>Non-Functional Requirements</vt:lpstr>
      <vt:lpstr>Non-Functional Requirements</vt:lpstr>
      <vt:lpstr>Features of  “ Sidebar ”</vt:lpstr>
      <vt:lpstr>PowerPoint Presentation</vt:lpstr>
      <vt:lpstr>Target Audience Profiling</vt:lpstr>
      <vt:lpstr>User Flow Diagram</vt:lpstr>
      <vt:lpstr>Wireframe Design</vt:lpstr>
      <vt:lpstr>App UI Design</vt:lpstr>
      <vt:lpstr>Team Members</vt:lpstr>
      <vt:lpstr> 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Sleep Cycle App Pitch Deck</dc:title>
  <dc:creator>M. K. S. T. Sampath</dc:creator>
  <cp:lastModifiedBy>SAMPATH M.K.S.T.</cp:lastModifiedBy>
  <cp:revision>6</cp:revision>
  <dcterms:modified xsi:type="dcterms:W3CDTF">2024-03-02T04:30:57Z</dcterms:modified>
</cp:coreProperties>
</file>

<file path=docProps/thumbnail.jpeg>
</file>